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2"/>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2703" autoAdjust="0"/>
  </p:normalViewPr>
  <p:slideViewPr>
    <p:cSldViewPr snapToGrid="0">
      <p:cViewPr varScale="1">
        <p:scale>
          <a:sx n="73" d="100"/>
          <a:sy n="73" d="100"/>
        </p:scale>
        <p:origin x="1986" y="-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E7F03B-006A-4CA8-8277-2D681C3B61FE}" type="datetimeFigureOut">
              <a:rPr lang="en-US" smtClean="0"/>
              <a:t>12/11/2018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E76451-1392-4462-AE1D-8C8321DF7B22}" type="slidenum">
              <a:rPr lang="en-US" smtClean="0"/>
              <a:t>‹#›</a:t>
            </a:fld>
            <a:endParaRPr lang="en-US"/>
          </a:p>
        </p:txBody>
      </p:sp>
    </p:spTree>
    <p:extLst>
      <p:ext uri="{BB962C8B-B14F-4D97-AF65-F5344CB8AC3E}">
        <p14:creationId xmlns:p14="http://schemas.microsoft.com/office/powerpoint/2010/main" val="147422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Part Two of this presentation, we’re going to focus on good</a:t>
            </a:r>
            <a:r>
              <a:rPr lang="en-US" baseline="0" dirty="0"/>
              <a:t> design tips for data visualization, as well as go over some suggested tools and workflow. The majority of these design principles are valid for designing PowerPoint slides as well as data visualizations; or for formatting graphs and figures that you might choose to include in a PowerPoint presentation or policy brief. </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46461E59-AEBB-47B2-B923-25FEB95E06DB}" type="slidenum">
              <a:rPr kumimoji="0" lang="en-US" alt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a:t>
            </a:fld>
            <a:endParaRPr kumimoji="0" lang="en-US"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522379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begin</a:t>
            </a:r>
            <a:r>
              <a:rPr lang="en-US" baseline="0" dirty="0"/>
              <a:t> with</a:t>
            </a:r>
            <a:r>
              <a:rPr lang="en-US" dirty="0"/>
              <a:t> some concrete ways to make your data visualizations</a:t>
            </a:r>
            <a:r>
              <a:rPr lang="en-US" baseline="0" dirty="0"/>
              <a:t> better through design.</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46461E59-AEBB-47B2-B923-25FEB95E06DB}" type="slidenum">
              <a:rPr kumimoji="0" lang="en-US" alt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a:t>
            </a:fld>
            <a:endParaRPr kumimoji="0" lang="en-US"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9729169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rule</a:t>
            </a:r>
            <a:r>
              <a:rPr lang="en-US" baseline="0" dirty="0"/>
              <a:t> is to really think about all the design elements that appear in your graphic—each line, word, or shape. One well-known principle in data </a:t>
            </a:r>
            <a:r>
              <a:rPr lang="en-US" baseline="0" dirty="0" err="1"/>
              <a:t>viz</a:t>
            </a:r>
            <a:r>
              <a:rPr lang="en-US" baseline="0" dirty="0"/>
              <a:t> design is the idea of the “data-ink ratio,” meaning you should try to communicate the essential data with the minimum amount of design elements on screen. Ask yourself, is each element necessary? If it’s not doing anything to help the understanding of the graphic, then delete it. But if you think something is unclear and would be aided by another line or word, go ahead and add it. </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46461E59-AEBB-47B2-B923-25FEB95E06DB}" type="slidenum">
              <a:rPr kumimoji="0" lang="en-US" alt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a:t>
            </a:fld>
            <a:endParaRPr kumimoji="0" lang="en-US"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9097041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left, we have a typical bar graph where we have an x-axis with labels and a legend. The title and the legend both read, “total</a:t>
            </a:r>
            <a:r>
              <a:rPr lang="en-US" baseline="0" dirty="0"/>
              <a:t> medals.” </a:t>
            </a:r>
            <a:r>
              <a:rPr lang="en-US" dirty="0"/>
              <a:t>The vertical</a:t>
            </a:r>
            <a:r>
              <a:rPr lang="en-US" baseline="0" dirty="0"/>
              <a:t> lines help you line up the bars to the correct number beneath. But is all of this necessary? Also, the title is not very helpful. Medals for what?</a:t>
            </a:r>
          </a:p>
          <a:p>
            <a:endParaRPr lang="en-US" baseline="0" dirty="0"/>
          </a:p>
          <a:p>
            <a:r>
              <a:rPr lang="en-US" baseline="0" dirty="0"/>
              <a:t>[Click] Now we see an improved version of this graph. The title was edited to be more specific. It reads, “top ten countries by total medal count, Sochi Winter Olympics, 2014.” We removed the x-axis numbers and put them directly in the bars themselves so no need for vertical lines either. We’ve still labeled the x-axis to make it very clear that those numbers in the bars are for medals. Visually, the example on the right is cleaner. Less work to determine the numbers for each country. </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46461E59-AEBB-47B2-B923-25FEB95E06DB}" type="slidenum">
              <a:rPr kumimoji="0" lang="en-US" alt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a:t>
            </a:fld>
            <a:endParaRPr kumimoji="0" lang="en-US"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318476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another before and after where we’ve removed some elements because</a:t>
            </a:r>
            <a:r>
              <a:rPr lang="en-US" baseline="0" dirty="0"/>
              <a:t> they weren’t helping and also added something in. These graphs show girls and women ages 15-49 who have undergone FGM/C, but are open to stopping the practice. The black lines that bordered each bar were removed. The gray vertical lines were added in this case. Unlike the previous slide, we didn’t want to label each bar because there were so many countries and it would have cluttered the screen. Plus we are more interested in here in a general sense of which countries have lower or higher rates of opposition to the practice versus knowing what the exact percent is.</a:t>
            </a:r>
          </a:p>
          <a:p>
            <a:endParaRPr lang="en-US" baseline="0" dirty="0"/>
          </a:p>
          <a:p>
            <a:r>
              <a:rPr lang="en-US" baseline="0" dirty="0"/>
              <a:t>This is a lot of countries to include on a PPT slide – it’s probably hard for you to read the country names and see the ones you’re interested in. So if this is a data </a:t>
            </a:r>
            <a:r>
              <a:rPr lang="en-US" baseline="0" dirty="0" err="1"/>
              <a:t>viz</a:t>
            </a:r>
            <a:r>
              <a:rPr lang="en-US" baseline="0" dirty="0"/>
              <a:t> that will be a PowerPoint slide, you would probably want to reduce countries, or find a way, such as through color, to draw the audience’s attention to the one or two countries you are highlighting. </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46461E59-AEBB-47B2-B923-25FEB95E06DB}" type="slidenum">
              <a:rPr kumimoji="0" lang="en-US" alt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a:t>
            </a:fld>
            <a:endParaRPr kumimoji="0" lang="en-US"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8113708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a:t>
            </a:r>
            <a:r>
              <a:rPr lang="en-US" baseline="0" dirty="0"/>
              <a:t> for some standard rules on text. We want to use sans serif fonts. These are the ones that don’t have extra extensions on the ends of letters. This keeps text clean and simple and easier to read. Some easy ways to create emphasis are to use all caps, or make words bold, italicized, and/or bigger. But don’t go overboard with these options - think about which words really need the emphasis and try not to do too many for one graphic or slide. Keep fonts consistent. When you see a presentation with different fonts, it starts to look very amateur. It’s also distracting. Also, don’t forget to utilize that title text. Sometimes you may want it to be very direct about what the data is showing. But depending on your audience, you may alter the title to make the central message clearer. </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46461E59-AEBB-47B2-B923-25FEB95E06DB}" type="slidenum">
              <a:rPr kumimoji="0" lang="en-US" alt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6</a:t>
            </a:fld>
            <a:endParaRPr kumimoji="0" lang="en-US"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8860414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example, we have a two part title. There’s a topline title that is the takeaway</a:t>
            </a:r>
            <a:r>
              <a:rPr lang="en-US" baseline="0" dirty="0"/>
              <a:t> message. It reads, “young people in urban areas are likely to stay in school longer.” Then right above the data </a:t>
            </a:r>
            <a:r>
              <a:rPr lang="en-US" baseline="0" dirty="0" err="1"/>
              <a:t>viz</a:t>
            </a:r>
            <a:r>
              <a:rPr lang="en-US" baseline="0" dirty="0"/>
              <a:t> is a more technical title that reads, “percent of young people ages 15 to 24 who have completed lower secondary school.” You might see something more like the topline title in a newspaper. The bottom one would be for more technical audiences. In this case, it was for a data sheet that could potentially be used by multiple audiences. </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46461E59-AEBB-47B2-B923-25FEB95E06DB}" type="slidenum">
              <a:rPr kumimoji="0" lang="en-US" alt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a:t>
            </a:fld>
            <a:endParaRPr kumimoji="0" lang="en-US"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6482077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an example that we often come across. It’s before and after</a:t>
            </a:r>
            <a:r>
              <a:rPr lang="en-US" baseline="0" dirty="0"/>
              <a:t> pie charts, where you’re supposed to see how each segment changed over time. However, with pie charts, it can be difficult to compare segment sizes. When you have changes over time among different categories, some better options could be bar charts or an area chart. Another option could be</a:t>
            </a:r>
            <a:r>
              <a:rPr lang="is-IS" baseline="0" dirty="0"/>
              <a:t>…</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46461E59-AEBB-47B2-B923-25FEB95E06DB}" type="slidenum">
              <a:rPr kumimoji="0" lang="en-US" alt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8</a:t>
            </a:fld>
            <a:endParaRPr kumimoji="0" lang="en-US"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1248088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s-IS" dirty="0"/>
              <a:t>…to call out a data point </a:t>
            </a:r>
            <a:r>
              <a:rPr lang="is-IS" baseline="0" dirty="0"/>
              <a:t>using just text. You may want to do this if there’s really nothing else interesting going on in those graphs or this is all your audience cares about. Here, we’ve made the 110% text bigger and green to highlight the positive aspect. </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46461E59-AEBB-47B2-B923-25FEB95E06DB}" type="slidenum">
              <a:rPr kumimoji="0" lang="en-US" alt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9</a:t>
            </a:fld>
            <a:endParaRPr kumimoji="0" lang="en-US"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1973140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Now let’s talk about color. Most people don’t spend</a:t>
            </a:r>
            <a:r>
              <a:rPr lang="en-US" baseline="0" dirty="0"/>
              <a:t> much time choosing the colors for their PowerPoint presentations. Color is something we often take for granted, but it is very important for data </a:t>
            </a:r>
            <a:r>
              <a:rPr lang="en-US" baseline="0" dirty="0" err="1"/>
              <a:t>viz</a:t>
            </a:r>
            <a:r>
              <a:rPr lang="en-US" baseline="0" dirty="0"/>
              <a:t> because it is a tool for communication. Looking at these two graphics, it is much easier to see the boundary between the blue and red sides of this square on the left than it is between the circles and squares on the right. Our brains are designed to process color much more quickly than shapes or text.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a:t>Professional designers can spend hours thinking about which exact colors they want to use, making sure they harmonize well and reflect the “look” they want to achieve. </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46461E59-AEBB-47B2-B923-25FEB95E06DB}" type="slidenum">
              <a:rPr kumimoji="0" lang="en-US" alt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a:t>
            </a:fld>
            <a:endParaRPr kumimoji="0" lang="en-US"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484137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a:t>
            </a:r>
            <a:r>
              <a:rPr lang="en-US" baseline="0" dirty="0"/>
              <a:t> basic color tips for you. Darker or brighter colors will read as “more.” So you generally want higher numbers or quantities to be associated with stronger colors. </a:t>
            </a:r>
          </a:p>
          <a:p>
            <a:endParaRPr lang="en-US" baseline="0" dirty="0"/>
          </a:p>
          <a:p>
            <a:r>
              <a:rPr lang="en-US" baseline="0" dirty="0"/>
              <a:t>Gray is often overlooked as a color choice, but it’s very useful when you need to show something, but don’t want it to take as much attention. </a:t>
            </a:r>
          </a:p>
          <a:p>
            <a:endParaRPr lang="en-US" baseline="0" dirty="0"/>
          </a:p>
          <a:p>
            <a:r>
              <a:rPr lang="en-US" baseline="0" dirty="0"/>
              <a:t>Utilize white space. Make sure things aren’t crowded together. White space can help create some cushion between things so it doesn’t look messy. </a:t>
            </a:r>
          </a:p>
          <a:p>
            <a:endParaRPr lang="en-US" baseline="0" dirty="0"/>
          </a:p>
          <a:p>
            <a:r>
              <a:rPr lang="en-US" baseline="0" dirty="0"/>
              <a:t>Every color used must have a reason for being there and should be distinct. Similar to our “conserve your ink” approach, we want colors to also be used strategically. Choose an appropriate color palette and keep them consistent. </a:t>
            </a:r>
            <a:br>
              <a:rPr lang="en-US" baseline="0" dirty="0"/>
            </a:br>
            <a:endParaRPr lang="en-US" baseline="0" dirty="0"/>
          </a:p>
          <a:p>
            <a:r>
              <a:rPr lang="en-US" baseline="0" dirty="0"/>
              <a:t>We also don’t want colors to be too distracting. Once you’ve figured out a color scheme, keep them the same across your presentation. </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46461E59-AEBB-47B2-B923-25FEB95E06DB}" type="slidenum">
              <a:rPr kumimoji="0" lang="en-US" alt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11</a:t>
            </a:fld>
            <a:endParaRPr kumimoji="0" lang="en-US"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19323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in mind that color has meaning. The higher the contrast between objects, the more different they are perceived.</a:t>
            </a:r>
            <a:r>
              <a:rPr lang="en-US" baseline="0" dirty="0"/>
              <a:t> In this example, you can see how the red really stands out among the other colors. This could be one way to draw attention to a specific data point. But also remember that because colors have meaning, you must be careful which colors are linked to certain categories. Red can be perceived as something negative. </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46461E59-AEBB-47B2-B923-25FEB95E06DB}" type="slidenum">
              <a:rPr kumimoji="0" lang="en-US" alt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12</a:t>
            </a:fld>
            <a:endParaRPr kumimoji="0" lang="en-US"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6409207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you can see how a stronger color draws your eye to the row for India in the chart on the right. This, combined with the text changes (the italics and extra line at the bottom), makes it really clear what you are trying to emphasize.</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46461E59-AEBB-47B2-B923-25FEB95E06DB}" type="slidenum">
              <a:rPr kumimoji="0" lang="en-US" alt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13</a:t>
            </a:fld>
            <a:endParaRPr kumimoji="0" lang="en-US"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3751798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data </a:t>
            </a:r>
            <a:r>
              <a:rPr lang="en-US" dirty="0" err="1"/>
              <a:t>viz</a:t>
            </a:r>
            <a:r>
              <a:rPr lang="en-US" dirty="0"/>
              <a:t> relies on color to tell the story. This shows votes across party lines in the U.S. House of Representatives. In the 1970s shown in the top row, the two groups had more crossover in their voting patterns. You can see this because the blue and the red dots are more spread out and have some crossover. </a:t>
            </a:r>
          </a:p>
          <a:p>
            <a:endParaRPr lang="en-US" dirty="0"/>
          </a:p>
          <a:p>
            <a:r>
              <a:rPr lang="en-US" dirty="0"/>
              <a:t>In later years – shown especially in the bottom row - they</a:t>
            </a:r>
            <a:r>
              <a:rPr lang="en-US" baseline="0" dirty="0"/>
              <a:t> have been steadily voting more and more within party lines, creating a separation between the two parties. </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46461E59-AEBB-47B2-B923-25FEB95E06DB}" type="slidenum">
              <a:rPr kumimoji="0" lang="en-US" alt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14</a:t>
            </a:fld>
            <a:endParaRPr kumimoji="0" lang="en-US"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9485512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another example where color really makes the data viz. This shows the effectiveness</a:t>
            </a:r>
            <a:r>
              <a:rPr lang="en-US" baseline="0" dirty="0"/>
              <a:t> of the measles vaccine. States are listed in each row and each column is a year in time. </a:t>
            </a:r>
            <a:r>
              <a:rPr lang="en-US" dirty="0"/>
              <a:t>We have a range of numbers corresponding</a:t>
            </a:r>
            <a:r>
              <a:rPr lang="en-US" baseline="0" dirty="0"/>
              <a:t> to shades from light blue to red representing the number of measles cases. Red is used to indicate the highest number of measles cases, which is around 4,000 in one year. The big black line going up the middle indicates the point when the measles vaccine was introduced. Notice how the colors quickly disappear across the states and turn into this light blue shade, which is close to zero cases. </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46461E59-AEBB-47B2-B923-25FEB95E06DB}" type="slidenum">
              <a:rPr kumimoji="0" lang="en-US" alt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15</a:t>
            </a:fld>
            <a:endParaRPr kumimoji="0" lang="en-US"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8770413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Icons are little symbolic images that can add some visual flair to an</a:t>
            </a:r>
            <a:r>
              <a:rPr lang="en-US" baseline="0" dirty="0"/>
              <a:t> otherwise text heavy or number heavy graphic</a:t>
            </a:r>
            <a:r>
              <a:rPr lang="en-US" dirty="0"/>
              <a:t>. You can use them to depict percentages, like</a:t>
            </a:r>
            <a:r>
              <a:rPr lang="en-US" baseline="0" dirty="0"/>
              <a:t> these figures here in the top left. This would represent 1 in 10. Sometimes t</a:t>
            </a:r>
            <a:r>
              <a:rPr lang="en-US" dirty="0"/>
              <a:t>hey</a:t>
            </a:r>
            <a:r>
              <a:rPr lang="en-US" baseline="0" dirty="0"/>
              <a:t> are used when you may not necessarily have a data point to show, but you have a fact or bit of information that could use some visual cue on what it’s about. You find them a lot in infographics. At the bottom, we are showing how icons may or may not help in the design of a map. Can you tell which map is showing libraries and hospitals? So if you choose to use icons, make sure people can instantly tell what it is you are referring to.  </a:t>
            </a:r>
          </a:p>
          <a:p>
            <a:endParaRPr lang="en-US" baseline="0" dirty="0"/>
          </a:p>
          <a:p>
            <a:r>
              <a:rPr lang="en-US" baseline="0" dirty="0"/>
              <a:t>A good resource for icons such as these is thenounproject.com. </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46461E59-AEBB-47B2-B923-25FEB95E06DB}" type="slidenum">
              <a:rPr kumimoji="0" lang="en-US" alt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16</a:t>
            </a:fld>
            <a:endParaRPr kumimoji="0" lang="en-US"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3765654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perhaps an unusual way of presenting data</a:t>
            </a:r>
            <a:r>
              <a:rPr lang="en-US" baseline="0" dirty="0"/>
              <a:t> visually, but it can be effective. You can lay a graph over a relevant photograph to add visual interest. In the right-hand example, it’s a chart about subway systems on top of a photo of a subway. Or in the bottom left example, sometimes a photo can be manipulated to be the actual data viz. This is a pie chart about healthcare made with a petri dish. </a:t>
            </a:r>
          </a:p>
          <a:p>
            <a:endParaRPr lang="en-US" baseline="0" dirty="0"/>
          </a:p>
          <a:p>
            <a:r>
              <a:rPr lang="en-US" baseline="0" dirty="0"/>
              <a:t>To use photos or this type of imagery in your data viz, you will probably need to rely on the specialized skills of a graphic designer. </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46461E59-AEBB-47B2-B923-25FEB95E06DB}" type="slidenum">
              <a:rPr kumimoji="0" lang="en-US" alt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17</a:t>
            </a:fld>
            <a:endParaRPr kumimoji="0" lang="en-US"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41521172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those of you who want to do something more advanced</a:t>
            </a:r>
            <a:r>
              <a:rPr lang="en-US" baseline="0" dirty="0"/>
              <a:t>, perhaps for a website, consider the power of interactive data visualizations. When you add in motion and clicks by the user, you can open up entirely new ways of presenting data. To produce something like this example, you would need to reach out to a developer to code this for you. This is a multi-part data </a:t>
            </a:r>
            <a:r>
              <a:rPr lang="en-US" baseline="0" dirty="0" err="1"/>
              <a:t>viz</a:t>
            </a:r>
            <a:r>
              <a:rPr lang="en-US" baseline="0" dirty="0"/>
              <a:t> that shows the data associated with climate change. With the interactive element, the user can investigate each data point separately, creating a much richer and more educational experience. </a:t>
            </a:r>
          </a:p>
          <a:p>
            <a:endParaRPr lang="en-US" baseline="0" dirty="0"/>
          </a:p>
          <a:p>
            <a:r>
              <a:rPr lang="en-US" baseline="0" dirty="0"/>
              <a:t>There is a website called </a:t>
            </a:r>
            <a:r>
              <a:rPr lang="en-US" baseline="0" dirty="0" err="1"/>
              <a:t>Infogram</a:t>
            </a:r>
            <a:r>
              <a:rPr lang="en-US" baseline="0" dirty="0"/>
              <a:t> that can build simple interactive graphics. You copy and paste the code it gives you then embed it on your website, similar to how you would embed a YouTube video. </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46461E59-AEBB-47B2-B923-25FEB95E06DB}" type="slidenum">
              <a:rPr kumimoji="0" lang="en-US" alt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18</a:t>
            </a:fld>
            <a:endParaRPr kumimoji="0" lang="en-US"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4508727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 like you all now to divide up into small groups and discuss how you would improve each of these data visualizations. When we regroup, I will show you some ideas we had.</a:t>
            </a:r>
          </a:p>
          <a:p>
            <a:endParaRPr lang="en-US" dirty="0"/>
          </a:p>
          <a:p>
            <a:r>
              <a:rPr lang="en-US" b="1" dirty="0"/>
              <a:t>Note to facilitator:</a:t>
            </a:r>
            <a:r>
              <a:rPr lang="en-US" b="1" baseline="0" dirty="0"/>
              <a:t> Break the group into small groups to discuss each of the three graphs and what they would improve. Participants will need between 5 and 15 minutes to discuss. </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46461E59-AEBB-47B2-B923-25FEB95E06DB}" type="slidenum">
              <a:rPr kumimoji="0" lang="en-US" alt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19</a:t>
            </a:fld>
            <a:endParaRPr kumimoji="0" lang="en-US"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5643852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a:t>
            </a:r>
            <a:r>
              <a:rPr lang="en-US" baseline="0" dirty="0"/>
              <a:t> the pie chart, one suggestion to improve this is to not actually use a pie chart. The segments are a bit difficult to compare in size so here is what it looks like as a bar chart instead. </a:t>
            </a:r>
          </a:p>
          <a:p>
            <a:endParaRPr lang="en-US" baseline="0" dirty="0"/>
          </a:p>
          <a:p>
            <a:r>
              <a:rPr lang="en-US" baseline="0" dirty="0"/>
              <a:t>[CLICK to bring on bar chart] It’s easier to tell which one is highest, both because it’s the longest line and it’s ordered from highest percent to lowest. Note that we’re using all the same color here because we want the viewer to compare lengths of bars, not colors. </a:t>
            </a:r>
          </a:p>
          <a:p>
            <a:endParaRPr lang="en-US" baseline="0" dirty="0"/>
          </a:p>
          <a:p>
            <a:r>
              <a:rPr lang="en-US" baseline="0" dirty="0"/>
              <a:t>If you did want to stick with the pie chart, we suggest you start with the largest segment at the 12 o’clock point, then ordering it from highest to lowest segment going clockwise. </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46461E59-AEBB-47B2-B923-25FEB95E06DB}" type="slidenum">
              <a:rPr kumimoji="0" lang="en-US" alt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20</a:t>
            </a:fld>
            <a:endParaRPr kumimoji="0" lang="en-US"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6127289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line graph</a:t>
            </a:r>
            <a:r>
              <a:rPr lang="en-US" baseline="0" dirty="0"/>
              <a:t> on “superhero sightings in the neighborhood.”</a:t>
            </a:r>
            <a:r>
              <a:rPr lang="en-US" dirty="0"/>
              <a:t> We can see that it has become quite a jumble with that many in there.</a:t>
            </a:r>
            <a:r>
              <a:rPr lang="en-US" baseline="0" dirty="0"/>
              <a:t> </a:t>
            </a:r>
          </a:p>
          <a:p>
            <a:endParaRPr lang="en-US" baseline="0" dirty="0"/>
          </a:p>
          <a:p>
            <a:r>
              <a:rPr lang="en-US" baseline="0" dirty="0"/>
              <a:t>[CLICK to bring on revised line graph] </a:t>
            </a:r>
          </a:p>
          <a:p>
            <a:r>
              <a:rPr lang="en-US" baseline="0" dirty="0"/>
              <a:t>Here’s the graph with only two lines shown, the global average and our neighborhood. The global average line gives context to our neighborhood line. And obviously, we’d want to see how many superhero sightings were right where we live! Also note that the scale on the bottom has changed. Instead of looking at four months, we’re looking at an entire year to get a bigger picture of what’s happening. </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46461E59-AEBB-47B2-B923-25FEB95E06DB}" type="slidenum">
              <a:rPr kumimoji="0" lang="en-US" alt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21</a:t>
            </a:fld>
            <a:endParaRPr kumimoji="0" lang="en-US"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833235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finally here we have our 3D graph. We don’t recommend using three dimensions in your data visualizations</a:t>
            </a:r>
            <a:r>
              <a:rPr lang="en-US" baseline="0" dirty="0"/>
              <a:t> unless there’s some very specific need or reason for it. It’s too difficult to see what’s actually going on when these bars are all angled differently.</a:t>
            </a:r>
          </a:p>
          <a:p>
            <a:endParaRPr lang="en-US" baseline="0" dirty="0"/>
          </a:p>
          <a:p>
            <a:r>
              <a:rPr lang="en-US" baseline="0" dirty="0"/>
              <a:t>[CLICK to bring on improved bar graph]</a:t>
            </a:r>
          </a:p>
          <a:p>
            <a:r>
              <a:rPr lang="en-US" baseline="0" dirty="0"/>
              <a:t>In our improved example, we’ve also added a title and moved the scale to the left side, where it is most commonly expected to be seen. We’ve left the colors here, but you can consider only using one color as in the previous slide. A good reason to leave the different colors in is if you have color coded these categories throughout your presentation or publication so people can associate a certain color with a specific category consistently.  </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46461E59-AEBB-47B2-B923-25FEB95E06DB}" type="slidenum">
              <a:rPr kumimoji="0" lang="en-US" alt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22</a:t>
            </a:fld>
            <a:endParaRPr kumimoji="0" lang="en-US"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9529917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I’ll share some tools and workflow suggestions on how to put together a data viz.</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46461E59-AEBB-47B2-B923-25FEB95E06DB}" type="slidenum">
              <a:rPr kumimoji="0" lang="en-US" alt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23</a:t>
            </a:fld>
            <a:endParaRPr kumimoji="0" lang="en-US"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2215153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a:t>
            </a:r>
            <a:r>
              <a:rPr lang="en-US" baseline="0" dirty="0"/>
              <a:t> all know about Excel and </a:t>
            </a:r>
            <a:r>
              <a:rPr lang="en-US" baseline="0" dirty="0" err="1"/>
              <a:t>Powerpoint</a:t>
            </a:r>
            <a:r>
              <a:rPr lang="en-US" baseline="0" dirty="0"/>
              <a:t>, but here are some alternative programs you may consider using. They all have free versions or trial versions for you to test them out. </a:t>
            </a:r>
            <a:r>
              <a:rPr lang="en-US" baseline="0" dirty="0" err="1"/>
              <a:t>Infogram</a:t>
            </a:r>
            <a:r>
              <a:rPr lang="en-US" baseline="0" dirty="0"/>
              <a:t> is an easy to use site that has a variety of visualizations to choose from. It also has the capability of adding interactivity to your visuals, so you can embed them in a website and have people click on them to change the visual. Tableau is a popular one for advanced data </a:t>
            </a:r>
            <a:r>
              <a:rPr lang="en-US" baseline="0" dirty="0" err="1"/>
              <a:t>viz</a:t>
            </a:r>
            <a:r>
              <a:rPr lang="en-US" baseline="0" dirty="0"/>
              <a:t> producers. </a:t>
            </a:r>
            <a:r>
              <a:rPr lang="en-US" baseline="0" dirty="0" err="1"/>
              <a:t>Piktochart</a:t>
            </a:r>
            <a:r>
              <a:rPr lang="en-US" baseline="0" dirty="0"/>
              <a:t> is good for infographics, if that’s the design direction you want to go in. </a:t>
            </a:r>
            <a:r>
              <a:rPr lang="en-US" baseline="0" dirty="0" err="1"/>
              <a:t>Easely</a:t>
            </a:r>
            <a:r>
              <a:rPr lang="en-US" baseline="0" dirty="0"/>
              <a:t> can do data </a:t>
            </a:r>
            <a:r>
              <a:rPr lang="en-US" baseline="0" dirty="0" err="1"/>
              <a:t>viz</a:t>
            </a:r>
            <a:r>
              <a:rPr lang="en-US" baseline="0" dirty="0"/>
              <a:t> or infographics and has many templates to choose from. Visage is a site that incorporates photography into your data viz. </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46461E59-AEBB-47B2-B923-25FEB95E06DB}" type="slidenum">
              <a:rPr kumimoji="0" lang="en-US" alt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24</a:t>
            </a:fld>
            <a:endParaRPr kumimoji="0" lang="en-US"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2068273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a:t>
            </a:r>
            <a:r>
              <a:rPr lang="en-US" baseline="0" dirty="0"/>
              <a:t> suggested workflow is to start by experimenting. </a:t>
            </a:r>
            <a:r>
              <a:rPr lang="en-US" dirty="0"/>
              <a:t>The great part about</a:t>
            </a:r>
            <a:r>
              <a:rPr lang="en-US" baseline="0" dirty="0"/>
              <a:t> a program like </a:t>
            </a:r>
            <a:r>
              <a:rPr lang="en-US" baseline="0" dirty="0" err="1"/>
              <a:t>Infogram</a:t>
            </a:r>
            <a:r>
              <a:rPr lang="en-US" baseline="0" dirty="0"/>
              <a:t> is that you can easily click through different visual types to see which one will work for you. You will often need to see the data graphed out before making further decisions on design. Once you’ve made a decision on which visual makes the most sense to use, then figure out which design options work best. This will be a trial and error process. Then you can put any finishing touches on the final graphic. </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46461E59-AEBB-47B2-B923-25FEB95E06DB}" type="slidenum">
              <a:rPr kumimoji="0" lang="en-US" alt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25</a:t>
            </a:fld>
            <a:endParaRPr kumimoji="0" lang="en-US"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7221173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good way to get ideas is to brainstorm</a:t>
            </a:r>
            <a:r>
              <a:rPr lang="en-US" baseline="0" dirty="0"/>
              <a:t> and sketch. </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46461E59-AEBB-47B2-B923-25FEB95E06DB}" type="slidenum">
              <a:rPr kumimoji="0" lang="en-US" alt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26</a:t>
            </a:fld>
            <a:endParaRPr kumimoji="0" lang="en-US"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5658656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run into a question about how</a:t>
            </a:r>
            <a:r>
              <a:rPr lang="en-US" baseline="0" dirty="0"/>
              <a:t> to do something, your first option is to Google it. There are also some online communities here that are devoted to data viz. If you are really having trouble or want to build something special, hire a professional designer. You can help come up with a concept and work with them to build out the final design.</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46461E59-AEBB-47B2-B923-25FEB95E06DB}" type="slidenum">
              <a:rPr kumimoji="0" lang="en-US" alt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27</a:t>
            </a:fld>
            <a:endParaRPr kumimoji="0" lang="en-US"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4250289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some online resources</a:t>
            </a:r>
            <a:r>
              <a:rPr lang="en-US" baseline="0" dirty="0"/>
              <a:t> in case you would like to learn more. </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46461E59-AEBB-47B2-B923-25FEB95E06DB}" type="slidenum">
              <a:rPr kumimoji="0" lang="en-US" alt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28</a:t>
            </a:fld>
            <a:endParaRPr kumimoji="0" lang="en-US"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2205963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need a creativity boost, check these options out.</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46461E59-AEBB-47B2-B923-25FEB95E06DB}" type="slidenum">
              <a:rPr kumimoji="0" lang="en-US" alt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29</a:t>
            </a:fld>
            <a:endParaRPr kumimoji="0" lang="en-US"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1554157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those of you who are really into this field,</a:t>
            </a:r>
            <a:r>
              <a:rPr lang="en-US" baseline="0" dirty="0"/>
              <a:t> these are some books about data viz. </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46461E59-AEBB-47B2-B923-25FEB95E06DB}" type="slidenum">
              <a:rPr kumimoji="0" lang="en-US" alt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30</a:t>
            </a:fld>
            <a:endParaRPr kumimoji="0" lang="en-US"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914050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76200"/>
            <a:ext cx="9144000" cy="6858000"/>
          </a:xfrm>
          <a:prstGeom prst="rect">
            <a:avLst/>
          </a:prstGeom>
        </p:spPr>
      </p:pic>
      <p:sp>
        <p:nvSpPr>
          <p:cNvPr id="16" name="Title 15"/>
          <p:cNvSpPr>
            <a:spLocks noGrp="1"/>
          </p:cNvSpPr>
          <p:nvPr>
            <p:ph type="title" hasCustomPrompt="1"/>
          </p:nvPr>
        </p:nvSpPr>
        <p:spPr>
          <a:xfrm>
            <a:off x="838200" y="1447800"/>
            <a:ext cx="7739062" cy="990600"/>
          </a:xfrm>
        </p:spPr>
        <p:txBody>
          <a:bodyPr/>
          <a:lstStyle>
            <a:lvl1pPr>
              <a:defRPr/>
            </a:lvl1pPr>
          </a:lstStyle>
          <a:p>
            <a:r>
              <a:rPr lang="en-US" dirty="0"/>
              <a:t>Click to edit Title</a:t>
            </a:r>
          </a:p>
        </p:txBody>
      </p:sp>
      <p:sp>
        <p:nvSpPr>
          <p:cNvPr id="18" name="Text Placeholder 17"/>
          <p:cNvSpPr>
            <a:spLocks noGrp="1"/>
          </p:cNvSpPr>
          <p:nvPr>
            <p:ph type="body" sz="quarter" idx="10" hasCustomPrompt="1"/>
          </p:nvPr>
        </p:nvSpPr>
        <p:spPr>
          <a:xfrm>
            <a:off x="838200" y="2514600"/>
            <a:ext cx="7848600" cy="1066800"/>
          </a:xfrm>
        </p:spPr>
        <p:txBody>
          <a:bodyPr/>
          <a:lstStyle>
            <a:lvl1pPr marL="0" indent="0">
              <a:buNone/>
              <a:defRPr sz="2800"/>
            </a:lvl1pPr>
          </a:lstStyle>
          <a:p>
            <a:pPr lvl="0"/>
            <a:r>
              <a:rPr lang="en-US" dirty="0"/>
              <a:t>Click to edit Subtitle</a:t>
            </a:r>
          </a:p>
        </p:txBody>
      </p:sp>
      <p:sp>
        <p:nvSpPr>
          <p:cNvPr id="20" name="Text Placeholder 17"/>
          <p:cNvSpPr>
            <a:spLocks noGrp="1"/>
          </p:cNvSpPr>
          <p:nvPr>
            <p:ph type="body" sz="quarter" idx="11" hasCustomPrompt="1"/>
          </p:nvPr>
        </p:nvSpPr>
        <p:spPr>
          <a:xfrm>
            <a:off x="838200" y="4267200"/>
            <a:ext cx="7848600" cy="762000"/>
          </a:xfrm>
        </p:spPr>
        <p:txBody>
          <a:bodyPr/>
          <a:lstStyle>
            <a:lvl1pPr marL="0" indent="0">
              <a:buNone/>
              <a:defRPr sz="2000"/>
            </a:lvl1pPr>
          </a:lstStyle>
          <a:p>
            <a:pPr lvl="0"/>
            <a:r>
              <a:rPr lang="en-US" dirty="0"/>
              <a:t>Click to edit Slideshow by</a:t>
            </a:r>
          </a:p>
        </p:txBody>
      </p:sp>
      <p:sp>
        <p:nvSpPr>
          <p:cNvPr id="21" name="Text Placeholder 17"/>
          <p:cNvSpPr>
            <a:spLocks noGrp="1"/>
          </p:cNvSpPr>
          <p:nvPr>
            <p:ph type="body" sz="quarter" idx="12" hasCustomPrompt="1"/>
          </p:nvPr>
        </p:nvSpPr>
        <p:spPr>
          <a:xfrm>
            <a:off x="838200" y="5029200"/>
            <a:ext cx="7848600" cy="457200"/>
          </a:xfrm>
        </p:spPr>
        <p:txBody>
          <a:bodyPr/>
          <a:lstStyle>
            <a:lvl1pPr marL="0" indent="0">
              <a:buNone/>
              <a:defRPr sz="2000"/>
            </a:lvl1pPr>
          </a:lstStyle>
          <a:p>
            <a:pPr lvl="0"/>
            <a:r>
              <a:rPr lang="en-US" dirty="0"/>
              <a:t>Click to edit Date</a:t>
            </a:r>
          </a:p>
        </p:txBody>
      </p:sp>
    </p:spTree>
    <p:extLst>
      <p:ext uri="{BB962C8B-B14F-4D97-AF65-F5344CB8AC3E}">
        <p14:creationId xmlns:p14="http://schemas.microsoft.com/office/powerpoint/2010/main" val="313790896"/>
      </p:ext>
    </p:extLst>
  </p:cSld>
  <p:clrMapOvr>
    <a:overrideClrMapping bg1="dk2" tx1="lt1" bg2="dk1"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533400"/>
            <a:ext cx="7739062" cy="990600"/>
          </a:xfrm>
        </p:spPr>
        <p:txBody>
          <a:bodyPr/>
          <a:lstStyle>
            <a:lvl1pPr>
              <a:defRPr sz="3600" b="1">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847725" y="1676400"/>
            <a:ext cx="7729537" cy="46482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9515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33463" y="1676400"/>
            <a:ext cx="3787775"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73638" y="1676400"/>
            <a:ext cx="3789362"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37017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8200" y="533400"/>
            <a:ext cx="8229600" cy="6096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83770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533400"/>
            <a:ext cx="7739062" cy="990600"/>
          </a:xfrm>
        </p:spPr>
        <p:txBody>
          <a:bodyPr/>
          <a:lstStyle/>
          <a:p>
            <a:r>
              <a:rPr lang="en-US"/>
              <a:t>Click to edit Master title style</a:t>
            </a:r>
          </a:p>
        </p:txBody>
      </p:sp>
    </p:spTree>
    <p:extLst>
      <p:ext uri="{BB962C8B-B14F-4D97-AF65-F5344CB8AC3E}">
        <p14:creationId xmlns:p14="http://schemas.microsoft.com/office/powerpoint/2010/main" val="1029211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2391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818721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796189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Quote Layout-no phot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ext Placeholder 7"/>
          <p:cNvSpPr>
            <a:spLocks noGrp="1"/>
          </p:cNvSpPr>
          <p:nvPr>
            <p:ph type="body" sz="quarter" idx="10" hasCustomPrompt="1"/>
          </p:nvPr>
        </p:nvSpPr>
        <p:spPr>
          <a:xfrm>
            <a:off x="914400" y="838200"/>
            <a:ext cx="7315200" cy="3505200"/>
          </a:xfrm>
        </p:spPr>
        <p:txBody>
          <a:bodyPr/>
          <a:lstStyle>
            <a:lvl1pPr marL="0" indent="0" algn="ctr">
              <a:buNone/>
              <a:defRPr sz="3600">
                <a:solidFill>
                  <a:srgbClr val="FFFFFF"/>
                </a:solidFill>
                <a:latin typeface="Arial Black" panose="020B0A040201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magna </a:t>
            </a:r>
            <a:r>
              <a:rPr lang="en-US" dirty="0" err="1"/>
              <a:t>aliqua</a:t>
            </a:r>
            <a:r>
              <a:rPr lang="en-US" dirty="0"/>
              <a:t>. </a:t>
            </a:r>
            <a:r>
              <a:rPr lang="en-US" dirty="0" err="1"/>
              <a:t>Duis</a:t>
            </a:r>
            <a:r>
              <a:rPr lang="en-US" dirty="0"/>
              <a:t> </a:t>
            </a:r>
            <a:r>
              <a:rPr lang="en-US" dirty="0" err="1"/>
              <a:t>aute</a:t>
            </a:r>
            <a:r>
              <a:rPr lang="en-US" dirty="0"/>
              <a:t> </a:t>
            </a:r>
            <a:r>
              <a:rPr lang="en-US" dirty="0" err="1"/>
              <a:t>irure</a:t>
            </a:r>
            <a:r>
              <a:rPr lang="en-US" dirty="0"/>
              <a:t> dolor </a:t>
            </a:r>
            <a:r>
              <a:rPr lang="en-US" dirty="0" err="1"/>
              <a:t>velit</a:t>
            </a:r>
            <a:r>
              <a:rPr lang="en-US" dirty="0"/>
              <a:t> </a:t>
            </a:r>
            <a:r>
              <a:rPr lang="en-US" dirty="0" err="1"/>
              <a:t>esse</a:t>
            </a:r>
            <a:r>
              <a:rPr lang="en-US" dirty="0"/>
              <a:t> </a:t>
            </a:r>
            <a:r>
              <a:rPr lang="en-US" dirty="0" err="1"/>
              <a:t>cillum</a:t>
            </a:r>
            <a:r>
              <a:rPr lang="en-US" dirty="0"/>
              <a:t> </a:t>
            </a:r>
            <a:r>
              <a:rPr lang="en-US" dirty="0" err="1"/>
              <a:t>dolore</a:t>
            </a:r>
            <a:r>
              <a:rPr lang="en-US" dirty="0"/>
              <a:t>.”</a:t>
            </a:r>
          </a:p>
        </p:txBody>
      </p:sp>
      <p:pic>
        <p:nvPicPr>
          <p:cNvPr id="11" name="Picture 10" descr="PRB_LOGO_PowerPoint.png"/>
          <p:cNvPicPr>
            <a:picLocks noChangeAspect="1"/>
          </p:cNvPicPr>
          <p:nvPr userDrawn="1"/>
        </p:nvPicPr>
        <p:blipFill>
          <a:blip r:embed="rId3" cstate="print">
            <a:alphaModFix amt="37000"/>
            <a:extLst>
              <a:ext uri="{28A0092B-C50C-407E-A947-70E740481C1C}">
                <a14:useLocalDpi xmlns:a14="http://schemas.microsoft.com/office/drawing/2010/main" val="0"/>
              </a:ext>
            </a:extLst>
          </a:blip>
          <a:stretch>
            <a:fillRect/>
          </a:stretch>
        </p:blipFill>
        <p:spPr>
          <a:xfrm>
            <a:off x="7855036" y="6153753"/>
            <a:ext cx="950043" cy="457200"/>
          </a:xfrm>
          <a:prstGeom prst="rect">
            <a:avLst/>
          </a:prstGeom>
        </p:spPr>
      </p:pic>
    </p:spTree>
    <p:extLst>
      <p:ext uri="{BB962C8B-B14F-4D97-AF65-F5344CB8AC3E}">
        <p14:creationId xmlns:p14="http://schemas.microsoft.com/office/powerpoint/2010/main" val="135527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Question Layout">
    <p:spTree>
      <p:nvGrpSpPr>
        <p:cNvPr id="1" name=""/>
        <p:cNvGrpSpPr/>
        <p:nvPr/>
      </p:nvGrpSpPr>
      <p:grpSpPr>
        <a:xfrm>
          <a:off x="0" y="0"/>
          <a:ext cx="0" cy="0"/>
          <a:chOff x="0" y="0"/>
          <a:chExt cx="0" cy="0"/>
        </a:xfrm>
      </p:grpSpPr>
      <p:sp>
        <p:nvSpPr>
          <p:cNvPr id="4" name="Rectangle 3"/>
          <p:cNvSpPr/>
          <p:nvPr userDrawn="1"/>
        </p:nvSpPr>
        <p:spPr bwMode="auto">
          <a:xfrm>
            <a:off x="-1" y="0"/>
            <a:ext cx="9144000" cy="6858000"/>
          </a:xfrm>
          <a:prstGeom prst="rect">
            <a:avLst/>
          </a:prstGeom>
          <a:solidFill>
            <a:srgbClr val="1E65A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pic>
        <p:nvPicPr>
          <p:cNvPr id="6" name="Picture 5" descr="PRB_LOGO_PowerPoint.png"/>
          <p:cNvPicPr>
            <a:picLocks noChangeAspect="1"/>
          </p:cNvPicPr>
          <p:nvPr userDrawn="1"/>
        </p:nvPicPr>
        <p:blipFill>
          <a:blip r:embed="rId2" cstate="print">
            <a:alphaModFix amt="37000"/>
            <a:extLst>
              <a:ext uri="{28A0092B-C50C-407E-A947-70E740481C1C}">
                <a14:useLocalDpi xmlns:a14="http://schemas.microsoft.com/office/drawing/2010/main" val="0"/>
              </a:ext>
            </a:extLst>
          </a:blip>
          <a:stretch>
            <a:fillRect/>
          </a:stretch>
        </p:blipFill>
        <p:spPr>
          <a:xfrm>
            <a:off x="7546748" y="5928360"/>
            <a:ext cx="1140052" cy="548640"/>
          </a:xfrm>
          <a:prstGeom prst="rect">
            <a:avLst/>
          </a:prstGeom>
        </p:spPr>
      </p:pic>
      <p:sp>
        <p:nvSpPr>
          <p:cNvPr id="7" name="Rectangle 6"/>
          <p:cNvSpPr/>
          <p:nvPr userDrawn="1"/>
        </p:nvSpPr>
        <p:spPr bwMode="auto">
          <a:xfrm>
            <a:off x="685800" y="1600200"/>
            <a:ext cx="7772400" cy="3657600"/>
          </a:xfrm>
          <a:prstGeom prst="rect">
            <a:avLst/>
          </a:prstGeom>
          <a:noFill/>
          <a:ln w="76200" cap="flat" cmpd="sng" algn="ctr">
            <a:solidFill>
              <a:srgbClr val="FFFFFF"/>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8" name="Text Placeholder 7"/>
          <p:cNvSpPr>
            <a:spLocks noGrp="1"/>
          </p:cNvSpPr>
          <p:nvPr>
            <p:ph type="body" sz="quarter" idx="11" hasCustomPrompt="1"/>
          </p:nvPr>
        </p:nvSpPr>
        <p:spPr>
          <a:xfrm>
            <a:off x="1002728" y="2514600"/>
            <a:ext cx="7138543" cy="990600"/>
          </a:xfrm>
        </p:spPr>
        <p:txBody>
          <a:bodyPr/>
          <a:lstStyle>
            <a:lvl1pPr marL="0" indent="0" algn="ctr">
              <a:buNone/>
              <a:defRPr sz="5000" b="0" spc="300" baseline="0">
                <a:solidFill>
                  <a:srgbClr val="FFFFFF"/>
                </a:solidFill>
                <a:latin typeface="Arial" panose="020B0604020202020204" pitchFamily="34" charset="0"/>
                <a:cs typeface="Arial" panose="020B0604020202020204" pitchFamily="34" charset="0"/>
              </a:defRPr>
            </a:lvl1pPr>
          </a:lstStyle>
          <a:p>
            <a:pPr lvl="0"/>
            <a:r>
              <a:rPr lang="en-US" dirty="0"/>
              <a:t>WHAT IS YOUR</a:t>
            </a:r>
          </a:p>
        </p:txBody>
      </p:sp>
      <p:sp>
        <p:nvSpPr>
          <p:cNvPr id="9" name="Text Placeholder 7"/>
          <p:cNvSpPr>
            <a:spLocks noGrp="1"/>
          </p:cNvSpPr>
          <p:nvPr>
            <p:ph type="body" sz="quarter" idx="12" hasCustomPrompt="1"/>
          </p:nvPr>
        </p:nvSpPr>
        <p:spPr>
          <a:xfrm>
            <a:off x="1002728" y="3505200"/>
            <a:ext cx="7138543" cy="990600"/>
          </a:xfrm>
        </p:spPr>
        <p:txBody>
          <a:bodyPr/>
          <a:lstStyle>
            <a:lvl1pPr marL="0" indent="0" algn="ctr">
              <a:buNone/>
              <a:defRPr sz="5500" b="1" spc="300" baseline="0">
                <a:solidFill>
                  <a:srgbClr val="FFFFFF"/>
                </a:solidFill>
                <a:latin typeface="Arial" panose="020B0604020202020204" pitchFamily="34" charset="0"/>
                <a:cs typeface="Arial" panose="020B0604020202020204" pitchFamily="34" charset="0"/>
              </a:defRPr>
            </a:lvl1pPr>
          </a:lstStyle>
          <a:p>
            <a:pPr lvl="0"/>
            <a:r>
              <a:rPr lang="en-US" dirty="0"/>
              <a:t>QUESTION?</a:t>
            </a:r>
          </a:p>
        </p:txBody>
      </p:sp>
    </p:spTree>
    <p:extLst>
      <p:ext uri="{BB962C8B-B14F-4D97-AF65-F5344CB8AC3E}">
        <p14:creationId xmlns:p14="http://schemas.microsoft.com/office/powerpoint/2010/main" val="34856890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w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26" name="Rectangle 65"/>
          <p:cNvSpPr>
            <a:spLocks noGrp="1" noChangeArrowheads="1"/>
          </p:cNvSpPr>
          <p:nvPr>
            <p:ph type="title"/>
          </p:nvPr>
        </p:nvSpPr>
        <p:spPr bwMode="auto">
          <a:xfrm>
            <a:off x="1023938" y="533400"/>
            <a:ext cx="7739062"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66"/>
          <p:cNvSpPr>
            <a:spLocks noGrp="1" noChangeArrowheads="1"/>
          </p:cNvSpPr>
          <p:nvPr>
            <p:ph type="body" idx="1"/>
          </p:nvPr>
        </p:nvSpPr>
        <p:spPr bwMode="auto">
          <a:xfrm>
            <a:off x="1033463" y="1676400"/>
            <a:ext cx="7729537"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Line 84"/>
          <p:cNvSpPr>
            <a:spLocks noChangeShapeType="1"/>
          </p:cNvSpPr>
          <p:nvPr userDrawn="1"/>
        </p:nvSpPr>
        <p:spPr bwMode="auto">
          <a:xfrm>
            <a:off x="152400" y="533400"/>
            <a:ext cx="0" cy="6324600"/>
          </a:xfrm>
          <a:prstGeom prst="line">
            <a:avLst/>
          </a:prstGeom>
          <a:noFill/>
          <a:ln w="31750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6885" name="Text Box 85"/>
          <p:cNvSpPr txBox="1">
            <a:spLocks noChangeArrowheads="1"/>
          </p:cNvSpPr>
          <p:nvPr userDrawn="1"/>
        </p:nvSpPr>
        <p:spPr bwMode="auto">
          <a:xfrm>
            <a:off x="3886200" y="6507163"/>
            <a:ext cx="4953000" cy="198437"/>
          </a:xfrm>
          <a:prstGeom prst="rect">
            <a:avLst/>
          </a:prstGeom>
          <a:noFill/>
          <a:ln w="9525">
            <a:noFill/>
            <a:miter lim="800000"/>
            <a:headEnd/>
            <a:tailEnd/>
          </a:ln>
        </p:spPr>
        <p:txBody>
          <a:bodyPr>
            <a:spAutoFit/>
          </a:bodyPr>
          <a:lstStyle>
            <a:lvl1pPr>
              <a:defRPr sz="2400">
                <a:solidFill>
                  <a:schemeClr val="tx1"/>
                </a:solidFill>
                <a:latin typeface="Arial" pitchFamily="34" charset="0"/>
                <a:ea typeface="ＭＳ Ｐゴシック" pitchFamily="34" charset="-128"/>
              </a:defRPr>
            </a:lvl1pPr>
            <a:lvl2pPr marL="37931725" indent="-37474525">
              <a:defRPr sz="2400">
                <a:solidFill>
                  <a:schemeClr val="tx1"/>
                </a:solidFill>
                <a:latin typeface="Arial" pitchFamily="34" charset="0"/>
                <a:ea typeface="ＭＳ Ｐゴシック" pitchFamily="34" charset="-128"/>
              </a:defRPr>
            </a:lvl2pPr>
            <a:lvl3pPr>
              <a:defRPr sz="2400">
                <a:solidFill>
                  <a:schemeClr val="tx1"/>
                </a:solidFill>
                <a:latin typeface="Arial" pitchFamily="34" charset="0"/>
                <a:ea typeface="ＭＳ Ｐゴシック" pitchFamily="34" charset="-128"/>
              </a:defRPr>
            </a:lvl3pPr>
            <a:lvl4pPr>
              <a:defRPr sz="2400">
                <a:solidFill>
                  <a:schemeClr val="tx1"/>
                </a:solidFill>
                <a:latin typeface="Arial" pitchFamily="34" charset="0"/>
                <a:ea typeface="ＭＳ Ｐゴシック" pitchFamily="34" charset="-128"/>
              </a:defRPr>
            </a:lvl4pPr>
            <a:lvl5pPr>
              <a:defRPr sz="2400">
                <a:solidFill>
                  <a:schemeClr val="tx1"/>
                </a:solidFill>
                <a:latin typeface="Arial" pitchFamily="34" charset="0"/>
                <a:ea typeface="ＭＳ Ｐゴシック" pitchFamily="34" charset="-128"/>
              </a:defRPr>
            </a:lvl5pPr>
            <a:lvl6pPr marL="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144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371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8288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a:defRPr/>
            </a:pPr>
            <a:r>
              <a:rPr lang="en-US" sz="700" dirty="0"/>
              <a:t>© </a:t>
            </a:r>
            <a:r>
              <a:rPr lang="en-US" sz="700" dirty="0">
                <a:solidFill>
                  <a:srgbClr val="333333"/>
                </a:solidFill>
              </a:rPr>
              <a:t>2016 Population Reference Bureau. All rights reserved. www.prb.org</a:t>
            </a:r>
          </a:p>
        </p:txBody>
      </p:sp>
      <p:pic>
        <p:nvPicPr>
          <p:cNvPr id="1030" name="Picture 86" descr="ppt-logo"/>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990600" y="6507163"/>
            <a:ext cx="2311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1" name="Line 87"/>
          <p:cNvSpPr>
            <a:spLocks noChangeShapeType="1"/>
          </p:cNvSpPr>
          <p:nvPr userDrawn="1"/>
        </p:nvSpPr>
        <p:spPr bwMode="auto">
          <a:xfrm flipH="1">
            <a:off x="990600" y="6477000"/>
            <a:ext cx="7772400"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417661780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txStyles>
    <p:titleStyle>
      <a:lvl1pPr algn="l" rtl="0" eaLnBrk="1" fontAlgn="base" hangingPunct="1">
        <a:spcBef>
          <a:spcPct val="0"/>
        </a:spcBef>
        <a:spcAft>
          <a:spcPct val="0"/>
        </a:spcAft>
        <a:defRPr sz="3600">
          <a:solidFill>
            <a:schemeClr val="tx2"/>
          </a:solidFill>
          <a:latin typeface="+mj-lt"/>
          <a:ea typeface="ＭＳ Ｐゴシック" pitchFamily="34" charset="-128"/>
          <a:cs typeface="ＭＳ Ｐゴシック" charset="-128"/>
        </a:defRPr>
      </a:lvl1pPr>
      <a:lvl2pPr algn="l" rtl="0" eaLnBrk="1" fontAlgn="base" hangingPunct="1">
        <a:spcBef>
          <a:spcPct val="0"/>
        </a:spcBef>
        <a:spcAft>
          <a:spcPct val="0"/>
        </a:spcAft>
        <a:defRPr sz="3600">
          <a:solidFill>
            <a:schemeClr val="tx2"/>
          </a:solidFill>
          <a:latin typeface="Arial" charset="0"/>
          <a:ea typeface="ＭＳ Ｐゴシック" pitchFamily="34" charset="-128"/>
          <a:cs typeface="ＭＳ Ｐゴシック" charset="-128"/>
        </a:defRPr>
      </a:lvl2pPr>
      <a:lvl3pPr algn="l" rtl="0" eaLnBrk="1" fontAlgn="base" hangingPunct="1">
        <a:spcBef>
          <a:spcPct val="0"/>
        </a:spcBef>
        <a:spcAft>
          <a:spcPct val="0"/>
        </a:spcAft>
        <a:defRPr sz="3600">
          <a:solidFill>
            <a:schemeClr val="tx2"/>
          </a:solidFill>
          <a:latin typeface="Arial" charset="0"/>
          <a:ea typeface="ＭＳ Ｐゴシック" pitchFamily="34" charset="-128"/>
          <a:cs typeface="ＭＳ Ｐゴシック" charset="-128"/>
        </a:defRPr>
      </a:lvl3pPr>
      <a:lvl4pPr algn="l" rtl="0" eaLnBrk="1" fontAlgn="base" hangingPunct="1">
        <a:spcBef>
          <a:spcPct val="0"/>
        </a:spcBef>
        <a:spcAft>
          <a:spcPct val="0"/>
        </a:spcAft>
        <a:defRPr sz="3600">
          <a:solidFill>
            <a:schemeClr val="tx2"/>
          </a:solidFill>
          <a:latin typeface="Arial" charset="0"/>
          <a:ea typeface="ＭＳ Ｐゴシック" pitchFamily="34" charset="-128"/>
          <a:cs typeface="ＭＳ Ｐゴシック" charset="-128"/>
        </a:defRPr>
      </a:lvl4pPr>
      <a:lvl5pPr algn="l" rtl="0" eaLnBrk="1" fontAlgn="base" hangingPunct="1">
        <a:spcBef>
          <a:spcPct val="0"/>
        </a:spcBef>
        <a:spcAft>
          <a:spcPct val="0"/>
        </a:spcAft>
        <a:defRPr sz="3600">
          <a:solidFill>
            <a:schemeClr val="tx2"/>
          </a:solidFill>
          <a:latin typeface="Arial" charset="0"/>
          <a:ea typeface="ＭＳ Ｐゴシック" pitchFamily="34" charset="-128"/>
          <a:cs typeface="ＭＳ Ｐゴシック" charset="-128"/>
        </a:defRPr>
      </a:lvl5pPr>
      <a:lvl6pPr marL="457200" algn="l" rtl="0" eaLnBrk="1" fontAlgn="base" hangingPunct="1">
        <a:spcBef>
          <a:spcPct val="0"/>
        </a:spcBef>
        <a:spcAft>
          <a:spcPct val="0"/>
        </a:spcAft>
        <a:defRPr sz="3600">
          <a:solidFill>
            <a:schemeClr val="tx2"/>
          </a:solidFill>
          <a:latin typeface="Arial" charset="0"/>
        </a:defRPr>
      </a:lvl6pPr>
      <a:lvl7pPr marL="914400" algn="l" rtl="0" eaLnBrk="1" fontAlgn="base" hangingPunct="1">
        <a:spcBef>
          <a:spcPct val="0"/>
        </a:spcBef>
        <a:spcAft>
          <a:spcPct val="0"/>
        </a:spcAft>
        <a:defRPr sz="3600">
          <a:solidFill>
            <a:schemeClr val="tx2"/>
          </a:solidFill>
          <a:latin typeface="Arial" charset="0"/>
        </a:defRPr>
      </a:lvl7pPr>
      <a:lvl8pPr marL="1371600" algn="l" rtl="0" eaLnBrk="1" fontAlgn="base" hangingPunct="1">
        <a:spcBef>
          <a:spcPct val="0"/>
        </a:spcBef>
        <a:spcAft>
          <a:spcPct val="0"/>
        </a:spcAft>
        <a:defRPr sz="3600">
          <a:solidFill>
            <a:schemeClr val="tx2"/>
          </a:solidFill>
          <a:latin typeface="Arial" charset="0"/>
        </a:defRPr>
      </a:lvl8pPr>
      <a:lvl9pPr marL="1828800" algn="l" rtl="0" eaLnBrk="1" fontAlgn="base" hangingPunct="1">
        <a:spcBef>
          <a:spcPct val="0"/>
        </a:spcBef>
        <a:spcAft>
          <a:spcPct val="0"/>
        </a:spcAft>
        <a:defRPr sz="3600">
          <a:solidFill>
            <a:schemeClr val="tx2"/>
          </a:solidFill>
          <a:latin typeface="Arial" charset="0"/>
        </a:defRPr>
      </a:lvl9pPr>
    </p:titleStyle>
    <p:bodyStyle>
      <a:lvl1pPr marL="342900" indent="-342900" algn="l" rtl="0" eaLnBrk="1" fontAlgn="base" hangingPunct="1">
        <a:spcBef>
          <a:spcPct val="20000"/>
        </a:spcBef>
        <a:spcAft>
          <a:spcPct val="0"/>
        </a:spcAft>
        <a:buClr>
          <a:srgbClr val="E96D1F"/>
        </a:buClr>
        <a:buSzPct val="85000"/>
        <a:buFont typeface="Wingdings" panose="05000000000000000000" pitchFamily="2" charset="2"/>
        <a:buChar char="n"/>
        <a:defRPr sz="3000">
          <a:solidFill>
            <a:schemeClr val="tx1"/>
          </a:solidFill>
          <a:latin typeface="+mn-lt"/>
          <a:ea typeface="ＭＳ Ｐゴシック" pitchFamily="34" charset="-128"/>
          <a:cs typeface="ＭＳ Ｐゴシック" charset="-128"/>
        </a:defRPr>
      </a:lvl1pPr>
      <a:lvl2pPr marL="742950" indent="-285750" algn="l" rtl="0" eaLnBrk="1" fontAlgn="base" hangingPunct="1">
        <a:spcBef>
          <a:spcPct val="20000"/>
        </a:spcBef>
        <a:spcAft>
          <a:spcPct val="0"/>
        </a:spcAft>
        <a:buClr>
          <a:srgbClr val="E96D1F"/>
        </a:buClr>
        <a:buSzPct val="85000"/>
        <a:buFont typeface="Wingdings" panose="05000000000000000000" pitchFamily="2" charset="2"/>
        <a:buChar char="n"/>
        <a:defRPr sz="2600">
          <a:solidFill>
            <a:schemeClr val="tx1"/>
          </a:solidFill>
          <a:latin typeface="+mn-lt"/>
          <a:ea typeface="ＭＳ Ｐゴシック" pitchFamily="34" charset="-128"/>
        </a:defRPr>
      </a:lvl2pPr>
      <a:lvl3pPr marL="1143000" indent="-228600" algn="l" rtl="0" eaLnBrk="1" fontAlgn="base" hangingPunct="1">
        <a:spcBef>
          <a:spcPct val="20000"/>
        </a:spcBef>
        <a:spcAft>
          <a:spcPct val="0"/>
        </a:spcAft>
        <a:buClr>
          <a:srgbClr val="7BC143"/>
        </a:buClr>
        <a:buChar char="•"/>
        <a:defRPr sz="2200">
          <a:solidFill>
            <a:schemeClr val="tx1"/>
          </a:solidFill>
          <a:latin typeface="+mn-lt"/>
          <a:ea typeface="ＭＳ Ｐゴシック" pitchFamily="34" charset="-128"/>
        </a:defRPr>
      </a:lvl3pPr>
      <a:lvl4pPr marL="1600200" indent="-228600" algn="l" rtl="0" eaLnBrk="1" fontAlgn="base" hangingPunct="1">
        <a:spcBef>
          <a:spcPct val="20000"/>
        </a:spcBef>
        <a:spcAft>
          <a:spcPct val="0"/>
        </a:spcAft>
        <a:buClr>
          <a:srgbClr val="7BC143"/>
        </a:buClr>
        <a:buChar char="•"/>
        <a:defRPr>
          <a:solidFill>
            <a:schemeClr val="tx1"/>
          </a:solidFill>
          <a:latin typeface="+mn-lt"/>
          <a:ea typeface="ＭＳ Ｐゴシック" pitchFamily="34" charset="-128"/>
        </a:defRPr>
      </a:lvl4pPr>
      <a:lvl5pPr marL="2057400" indent="-228600" algn="l" rtl="0" eaLnBrk="1" fontAlgn="base" hangingPunct="1">
        <a:spcBef>
          <a:spcPct val="20000"/>
        </a:spcBef>
        <a:spcAft>
          <a:spcPct val="0"/>
        </a:spcAft>
        <a:buClr>
          <a:srgbClr val="7BC143"/>
        </a:buClr>
        <a:buSzPct val="100000"/>
        <a:buChar char="•"/>
        <a:defRPr>
          <a:solidFill>
            <a:schemeClr val="tx1"/>
          </a:solidFill>
          <a:latin typeface="+mn-lt"/>
          <a:ea typeface="ＭＳ Ｐゴシック" pitchFamily="34" charset="-128"/>
        </a:defRPr>
      </a:lvl5pPr>
      <a:lvl6pPr marL="2514600" indent="-228600" algn="l" rtl="0" eaLnBrk="1" fontAlgn="base" hangingPunct="1">
        <a:spcBef>
          <a:spcPct val="20000"/>
        </a:spcBef>
        <a:spcAft>
          <a:spcPct val="0"/>
        </a:spcAft>
        <a:buClr>
          <a:schemeClr val="tx1"/>
        </a:buClr>
        <a:buSzPct val="85000"/>
        <a:buChar char="•"/>
        <a:defRPr>
          <a:solidFill>
            <a:schemeClr val="tx1"/>
          </a:solidFill>
          <a:latin typeface="+mn-lt"/>
          <a:ea typeface="ＭＳ Ｐゴシック" charset="-128"/>
        </a:defRPr>
      </a:lvl6pPr>
      <a:lvl7pPr marL="2971800" indent="-228600" algn="l" rtl="0" eaLnBrk="1" fontAlgn="base" hangingPunct="1">
        <a:spcBef>
          <a:spcPct val="20000"/>
        </a:spcBef>
        <a:spcAft>
          <a:spcPct val="0"/>
        </a:spcAft>
        <a:buClr>
          <a:schemeClr val="tx1"/>
        </a:buClr>
        <a:buSzPct val="85000"/>
        <a:buChar char="•"/>
        <a:defRPr>
          <a:solidFill>
            <a:schemeClr val="tx1"/>
          </a:solidFill>
          <a:latin typeface="+mn-lt"/>
          <a:ea typeface="ＭＳ Ｐゴシック" charset="-128"/>
        </a:defRPr>
      </a:lvl7pPr>
      <a:lvl8pPr marL="3429000" indent="-228600" algn="l" rtl="0" eaLnBrk="1" fontAlgn="base" hangingPunct="1">
        <a:spcBef>
          <a:spcPct val="20000"/>
        </a:spcBef>
        <a:spcAft>
          <a:spcPct val="0"/>
        </a:spcAft>
        <a:buClr>
          <a:schemeClr val="tx1"/>
        </a:buClr>
        <a:buSzPct val="85000"/>
        <a:buChar char="•"/>
        <a:defRPr>
          <a:solidFill>
            <a:schemeClr val="tx1"/>
          </a:solidFill>
          <a:latin typeface="+mn-lt"/>
          <a:ea typeface="ＭＳ Ｐゴシック" charset="-128"/>
        </a:defRPr>
      </a:lvl8pPr>
      <a:lvl9pPr marL="3886200" indent="-228600" algn="l" rtl="0" eaLnBrk="1" fontAlgn="base" hangingPunct="1">
        <a:spcBef>
          <a:spcPct val="20000"/>
        </a:spcBef>
        <a:spcAft>
          <a:spcPct val="0"/>
        </a:spcAft>
        <a:buClr>
          <a:schemeClr val="tx1"/>
        </a:buClr>
        <a:buSzPct val="85000"/>
        <a:buChar char="•"/>
        <a:defRPr>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infoactive.co/data-design" TargetMode="Externa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infoactive.co/data-design"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infoactive.co/data-design"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s://infoactive.co/data-design" TargetMode="Externa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infoactive.co/data-design"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www.mamartino.com/projects/rise_of_partisanship/"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hyperlink" Target="https://infoactive.co/data-design" TargetMode="Externa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hyperlink" Target="http://www.bloomberg.com/graphics/2015-whats-warming-the-world/"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gif"/></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infoactive.co/data-design" TargetMode="External"/><Relationship Id="rId5" Type="http://schemas.openxmlformats.org/officeDocument/2006/relationships/image" Target="../media/image25.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hyperlink" Target="https://infoactive.co/data-design" TargetMode="Externa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https://infoactive.co/data-design" TargetMode="External"/><Relationship Id="rId4" Type="http://schemas.openxmlformats.org/officeDocument/2006/relationships/image" Target="../media/image28.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hyperlink" Target="https://infogr.am/beta)" TargetMode="External"/><Relationship Id="rId7" Type="http://schemas.openxmlformats.org/officeDocument/2006/relationships/hyperlink" Target="create.visage.co"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s://www.easel.ly/)" TargetMode="External"/><Relationship Id="rId5" Type="http://schemas.openxmlformats.org/officeDocument/2006/relationships/hyperlink" Target="https://piktochart.com/)" TargetMode="External"/><Relationship Id="rId4" Type="http://schemas.openxmlformats.org/officeDocument/2006/relationships/hyperlink" Target="http://www.tableau.com/)"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0.jpg"/></Relationships>
</file>

<file path=ppt/slides/_rels/slide27.xml.rels><?xml version="1.0" encoding="UTF-8" standalone="yes"?>
<Relationships xmlns="http://schemas.openxmlformats.org/package/2006/relationships"><Relationship Id="rId3" Type="http://schemas.openxmlformats.org/officeDocument/2006/relationships/hyperlink" Target="https://knowledge-gateway.org/dataviz"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helpmeviz.com/"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infoactive.co/data-design"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hyperlink" Target="http://www.storytellingwithdata.com/" TargetMode="External"/><Relationship Id="rId5" Type="http://schemas.openxmlformats.org/officeDocument/2006/relationships/hyperlink" Target="http://policyviz.com/" TargetMode="External"/><Relationship Id="rId4" Type="http://schemas.openxmlformats.org/officeDocument/2006/relationships/hyperlink" Target="visage.co/content/data-visualization-101" TargetMode="External"/></Relationships>
</file>

<file path=ppt/slides/_rels/slide29.xml.rels><?xml version="1.0" encoding="UTF-8" standalone="yes"?>
<Relationships xmlns="http://schemas.openxmlformats.org/package/2006/relationships"><Relationship Id="rId8" Type="http://schemas.openxmlformats.org/officeDocument/2006/relationships/hyperlink" Target="https://ourworldindata.org/" TargetMode="External"/><Relationship Id="rId3" Type="http://schemas.openxmlformats.org/officeDocument/2006/relationships/hyperlink" Target="http://www.informationisbeautifulawards.com/" TargetMode="External"/><Relationship Id="rId7" Type="http://schemas.openxmlformats.org/officeDocument/2006/relationships/hyperlink" Target="http://www.africanhealthstats.org/cms/"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www.healthdata.org/results/data-visualizations" TargetMode="External"/><Relationship Id="rId5" Type="http://schemas.openxmlformats.org/officeDocument/2006/relationships/hyperlink" Target="http://www.worldpopdata.org/" TargetMode="External"/><Relationship Id="rId4" Type="http://schemas.openxmlformats.org/officeDocument/2006/relationships/hyperlink" Target="http://www.nytimes.com/" TargetMode="External"/><Relationship Id="rId9" Type="http://schemas.openxmlformats.org/officeDocument/2006/relationships/hyperlink" Target="http://www.columnfivemedia.com/category/data-visualization" TargetMode="External"/></Relationships>
</file>

<file path=ppt/slides/_rels/slide30.xml.rels><?xml version="1.0" encoding="UTF-8" standalone="yes"?>
<Relationships xmlns="http://schemas.openxmlformats.org/package/2006/relationships"><Relationship Id="rId8" Type="http://schemas.openxmlformats.org/officeDocument/2006/relationships/hyperlink" Target="https://www.amazon.com/Street-Journal-Guide-Information-Graphics/dp/0393347281" TargetMode="External"/><Relationship Id="rId3" Type="http://schemas.openxmlformats.org/officeDocument/2006/relationships/hyperlink" Target="https://www.amazon.com/Truthful-Art-Data-Charts-Communication/dp/0321934075?ie=UTF8&amp;*Version*=1&amp;*entries*=0" TargetMode="External"/><Relationship Id="rId7" Type="http://schemas.openxmlformats.org/officeDocument/2006/relationships/hyperlink" Target="https://amzn.com/1118314042"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hyperlink" Target="https://amzn.com/0231175205" TargetMode="External"/><Relationship Id="rId5" Type="http://schemas.openxmlformats.org/officeDocument/2006/relationships/hyperlink" Target="https://www.amazon.com/How-Maps-Work-Representation-Visualization/dp/157230040X" TargetMode="External"/><Relationship Id="rId10" Type="http://schemas.openxmlformats.org/officeDocument/2006/relationships/hyperlink" Target="http://www.informationisbeautiful.net/books/" TargetMode="External"/><Relationship Id="rId4" Type="http://schemas.openxmlformats.org/officeDocument/2006/relationships/hyperlink" Target="https://www.amazon.com/Visualizing-Data-Explaining-Processing-Environment/dp/0596514557" TargetMode="External"/><Relationship Id="rId9" Type="http://schemas.openxmlformats.org/officeDocument/2006/relationships/hyperlink" Target="https://www.amazon.com/Visualize-This-FlowingData-Visualization-Statistics/dp/047094488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US" sz="6000" dirty="0"/>
            </a:br>
            <a:r>
              <a:rPr lang="en-US" sz="6000" dirty="0"/>
              <a:t>Visualizing Data</a:t>
            </a:r>
            <a:br>
              <a:rPr lang="en-US" sz="6000" dirty="0"/>
            </a:br>
            <a:r>
              <a:rPr lang="en-US" dirty="0"/>
              <a:t>Part Two: Design and Tools</a:t>
            </a:r>
            <a:endParaRPr lang="en-US" sz="6000" dirty="0"/>
          </a:p>
        </p:txBody>
      </p:sp>
    </p:spTree>
    <p:extLst>
      <p:ext uri="{BB962C8B-B14F-4D97-AF65-F5344CB8AC3E}">
        <p14:creationId xmlns:p14="http://schemas.microsoft.com/office/powerpoint/2010/main" val="1599226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685800" y="2971800"/>
            <a:ext cx="7772400" cy="1181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marL="0" marR="0" lvl="0" indent="0" algn="ctr" defTabSz="914400" rtl="0" eaLnBrk="0" fontAlgn="base" latinLnBrk="0" hangingPunct="0">
              <a:lnSpc>
                <a:spcPct val="120000"/>
              </a:lnSpc>
              <a:spcBef>
                <a:spcPct val="0"/>
              </a:spcBef>
              <a:spcAft>
                <a:spcPct val="0"/>
              </a:spcAft>
              <a:buClrTx/>
              <a:buSzTx/>
              <a:buFontTx/>
              <a:buNone/>
              <a:tabLst/>
              <a:defRPr/>
            </a:pPr>
            <a:r>
              <a:rPr kumimoji="0" lang="en-US" sz="5000" b="1" i="0" u="none" strike="noStrike" kern="0" cap="none" spc="200" normalizeH="0" baseline="0" noProof="0">
                <a:ln>
                  <a:noFill/>
                </a:ln>
                <a:solidFill>
                  <a:schemeClr val="accent1"/>
                </a:solidFill>
                <a:effectLst/>
                <a:uLnTx/>
                <a:uFillTx/>
                <a:latin typeface="+mj-lt"/>
                <a:ea typeface="+mj-ea"/>
                <a:cs typeface="+mj-cs"/>
              </a:rPr>
              <a:t>DESIGN</a:t>
            </a:r>
            <a:endParaRPr kumimoji="0" lang="en-US" sz="5500" b="1" i="0" u="none" strike="noStrike" kern="0" cap="none" spc="300" normalizeH="0" baseline="0" noProof="0" dirty="0">
              <a:ln>
                <a:noFill/>
              </a:ln>
              <a:solidFill>
                <a:schemeClr val="accent1"/>
              </a:solidFill>
              <a:effectLst/>
              <a:uLnTx/>
              <a:uFillTx/>
              <a:latin typeface="+mj-lt"/>
              <a:ea typeface="+mj-ea"/>
              <a:cs typeface="+mj-cs"/>
            </a:endParaRPr>
          </a:p>
        </p:txBody>
      </p:sp>
    </p:spTree>
    <p:extLst>
      <p:ext uri="{BB962C8B-B14F-4D97-AF65-F5344CB8AC3E}">
        <p14:creationId xmlns:p14="http://schemas.microsoft.com/office/powerpoint/2010/main" val="2599751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Your “Ink” Strategically</a:t>
            </a:r>
          </a:p>
        </p:txBody>
      </p:sp>
      <p:sp>
        <p:nvSpPr>
          <p:cNvPr id="3" name="Content Placeholder 2"/>
          <p:cNvSpPr>
            <a:spLocks noGrp="1"/>
          </p:cNvSpPr>
          <p:nvPr>
            <p:ph idx="1"/>
          </p:nvPr>
        </p:nvSpPr>
        <p:spPr/>
        <p:txBody>
          <a:bodyPr/>
          <a:lstStyle/>
          <a:p>
            <a:pPr marL="0" indent="0">
              <a:buNone/>
            </a:pPr>
            <a:r>
              <a:rPr lang="en-US" dirty="0"/>
              <a:t>Every single line, word, and shape should aid in the understanding of the graphic </a:t>
            </a:r>
          </a:p>
          <a:p>
            <a:pPr marL="0" indent="0">
              <a:buNone/>
            </a:pPr>
            <a:endParaRPr lang="en-US" dirty="0"/>
          </a:p>
          <a:p>
            <a:pPr marL="0" indent="0">
              <a:buNone/>
            </a:pPr>
            <a:r>
              <a:rPr lang="en-US" dirty="0"/>
              <a:t>If not, delete</a:t>
            </a:r>
          </a:p>
          <a:p>
            <a:pPr marL="0" indent="0">
              <a:buNone/>
            </a:pPr>
            <a:endParaRPr lang="en-US" dirty="0"/>
          </a:p>
          <a:p>
            <a:pPr marL="0" indent="0">
              <a:buNone/>
            </a:pPr>
            <a:r>
              <a:rPr lang="en-US" dirty="0"/>
              <a:t>Add elements when helpful</a:t>
            </a:r>
          </a:p>
        </p:txBody>
      </p:sp>
    </p:spTree>
    <p:extLst>
      <p:ext uri="{BB962C8B-B14F-4D97-AF65-F5344CB8AC3E}">
        <p14:creationId xmlns:p14="http://schemas.microsoft.com/office/powerpoint/2010/main" val="25963031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Your “Ink” Strategically</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39783" y="1371600"/>
            <a:ext cx="5146617" cy="2971800"/>
          </a:xfrm>
          <a:ln>
            <a:solidFill>
              <a:schemeClr val="tx1"/>
            </a:solidFill>
          </a:ln>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0600" y="3034222"/>
            <a:ext cx="4254702" cy="3417377"/>
          </a:xfrm>
          <a:prstGeom prst="rect">
            <a:avLst/>
          </a:prstGeom>
          <a:ln>
            <a:solidFill>
              <a:schemeClr val="tx1"/>
            </a:solidFill>
          </a:ln>
        </p:spPr>
      </p:pic>
      <p:sp>
        <p:nvSpPr>
          <p:cNvPr id="6" name="TextBox 5"/>
          <p:cNvSpPr txBox="1"/>
          <p:nvPr/>
        </p:nvSpPr>
        <p:spPr>
          <a:xfrm>
            <a:off x="3960305" y="6236155"/>
            <a:ext cx="840295" cy="21544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a:ln>
                  <a:noFill/>
                </a:ln>
                <a:solidFill>
                  <a:sysClr val="windowText" lastClr="000000"/>
                </a:solidFill>
                <a:effectLst/>
                <a:uLnTx/>
                <a:uFillTx/>
                <a:hlinkClick r:id="rId5"/>
              </a:rPr>
              <a:t>Data + Design</a:t>
            </a:r>
            <a:endParaRPr kumimoji="0" lang="en-US" sz="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437315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Your “Ink” Strategically</a:t>
            </a: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b="6749"/>
          <a:stretch/>
        </p:blipFill>
        <p:spPr>
          <a:xfrm>
            <a:off x="304800" y="1219200"/>
            <a:ext cx="4648200" cy="5171928"/>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b="3702"/>
          <a:stretch/>
        </p:blipFill>
        <p:spPr>
          <a:xfrm>
            <a:off x="4648200" y="1227243"/>
            <a:ext cx="4545317" cy="5189642"/>
          </a:xfrm>
          <a:prstGeom prst="rect">
            <a:avLst/>
          </a:prstGeom>
        </p:spPr>
      </p:pic>
      <p:sp>
        <p:nvSpPr>
          <p:cNvPr id="7" name="TextBox 6"/>
          <p:cNvSpPr txBox="1"/>
          <p:nvPr/>
        </p:nvSpPr>
        <p:spPr>
          <a:xfrm>
            <a:off x="6934200" y="6248400"/>
            <a:ext cx="1904689" cy="21544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a:ln>
                  <a:noFill/>
                </a:ln>
                <a:solidFill>
                  <a:sysClr val="windowText" lastClr="000000"/>
                </a:solidFill>
                <a:effectLst/>
                <a:uLnTx/>
                <a:uFillTx/>
              </a:rPr>
              <a:t>© 2016 </a:t>
            </a:r>
            <a:r>
              <a:rPr kumimoji="0" lang="de-DE" sz="800" b="0" i="0" u="none" strike="noStrike" kern="0" cap="none" spc="0" normalizeH="0" baseline="0" noProof="0">
                <a:ln>
                  <a:noFill/>
                </a:ln>
                <a:solidFill>
                  <a:sysClr val="windowText" lastClr="000000"/>
                </a:solidFill>
                <a:effectLst/>
                <a:uLnTx/>
                <a:uFillTx/>
              </a:rPr>
              <a:t>Population Reference Bureau</a:t>
            </a:r>
            <a:endParaRPr kumimoji="0" lang="en-US" sz="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248974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Text Tips</a:t>
            </a:r>
          </a:p>
        </p:txBody>
      </p:sp>
      <p:sp>
        <p:nvSpPr>
          <p:cNvPr id="3" name="Content Placeholder 2"/>
          <p:cNvSpPr>
            <a:spLocks noGrp="1"/>
          </p:cNvSpPr>
          <p:nvPr>
            <p:ph idx="1"/>
          </p:nvPr>
        </p:nvSpPr>
        <p:spPr/>
        <p:txBody>
          <a:bodyPr/>
          <a:lstStyle/>
          <a:p>
            <a:r>
              <a:rPr lang="en-US" dirty="0"/>
              <a:t>Use sans serif fonts (Helvetica, Arial, Gill Sans are good options)</a:t>
            </a:r>
          </a:p>
          <a:p>
            <a:r>
              <a:rPr lang="en-US" dirty="0"/>
              <a:t>Ways to create emphasis: ALL CAPS, </a:t>
            </a:r>
            <a:r>
              <a:rPr lang="en-US" b="1" dirty="0"/>
              <a:t>bold</a:t>
            </a:r>
            <a:r>
              <a:rPr lang="en-US" dirty="0"/>
              <a:t>, </a:t>
            </a:r>
            <a:r>
              <a:rPr lang="en-US" i="1" dirty="0"/>
              <a:t>italics</a:t>
            </a:r>
            <a:r>
              <a:rPr lang="en-US" dirty="0"/>
              <a:t>, </a:t>
            </a:r>
            <a:r>
              <a:rPr lang="en-US" sz="4000" dirty="0"/>
              <a:t>bigger</a:t>
            </a:r>
          </a:p>
          <a:p>
            <a:pPr lvl="0"/>
            <a:r>
              <a:rPr lang="en-US" dirty="0">
                <a:solidFill>
                  <a:srgbClr val="000000"/>
                </a:solidFill>
              </a:rPr>
              <a:t>Keep fonts consistent</a:t>
            </a:r>
          </a:p>
          <a:p>
            <a:pPr lvl="0"/>
            <a:r>
              <a:rPr lang="en-US" dirty="0">
                <a:solidFill>
                  <a:srgbClr val="000000"/>
                </a:solidFill>
              </a:rPr>
              <a:t>Can use title text for takeaway message </a:t>
            </a:r>
          </a:p>
          <a:p>
            <a:endParaRPr lang="en-US" sz="4000" dirty="0"/>
          </a:p>
          <a:p>
            <a:endParaRPr lang="en-US" i="1" dirty="0"/>
          </a:p>
        </p:txBody>
      </p:sp>
    </p:spTree>
    <p:extLst>
      <p:ext uri="{BB962C8B-B14F-4D97-AF65-F5344CB8AC3E}">
        <p14:creationId xmlns:p14="http://schemas.microsoft.com/office/powerpoint/2010/main" val="28232843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381000"/>
            <a:ext cx="8000689" cy="990600"/>
          </a:xfrm>
        </p:spPr>
        <p:txBody>
          <a:bodyPr/>
          <a:lstStyle/>
          <a:p>
            <a:r>
              <a:rPr lang="en-US" dirty="0"/>
              <a:t>Put the Key Message Right in the Title</a:t>
            </a:r>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14400" y="1581337"/>
            <a:ext cx="7375762" cy="4895663"/>
          </a:xfrm>
        </p:spPr>
      </p:pic>
      <p:sp>
        <p:nvSpPr>
          <p:cNvPr id="4" name="TextBox 3"/>
          <p:cNvSpPr txBox="1"/>
          <p:nvPr/>
        </p:nvSpPr>
        <p:spPr>
          <a:xfrm>
            <a:off x="6934200" y="6230647"/>
            <a:ext cx="1904689" cy="21544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a:ln>
                  <a:noFill/>
                </a:ln>
                <a:solidFill>
                  <a:sysClr val="windowText" lastClr="000000"/>
                </a:solidFill>
                <a:effectLst/>
                <a:uLnTx/>
                <a:uFillTx/>
              </a:rPr>
              <a:t>© 2015 Population Reference Bureau</a:t>
            </a:r>
            <a:endParaRPr kumimoji="0" lang="en-US" sz="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1558594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Text Instead of Graph?</a:t>
            </a:r>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53993" y="1371600"/>
            <a:ext cx="7021867" cy="4845278"/>
          </a:xfrm>
        </p:spPr>
      </p:pic>
      <p:sp>
        <p:nvSpPr>
          <p:cNvPr id="4" name="TextBox 3"/>
          <p:cNvSpPr txBox="1"/>
          <p:nvPr/>
        </p:nvSpPr>
        <p:spPr>
          <a:xfrm>
            <a:off x="7913531" y="6216878"/>
            <a:ext cx="840295" cy="21544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a:ln>
                  <a:noFill/>
                </a:ln>
                <a:solidFill>
                  <a:sysClr val="windowText" lastClr="000000"/>
                </a:solidFill>
                <a:effectLst/>
                <a:uLnTx/>
                <a:uFillTx/>
                <a:hlinkClick r:id="rId4"/>
              </a:rPr>
              <a:t>Data + Design</a:t>
            </a:r>
            <a:endParaRPr kumimoji="0" lang="en-US" sz="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7309209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Text Instead of Graph?</a:t>
            </a:r>
          </a:p>
        </p:txBody>
      </p:sp>
      <p:sp>
        <p:nvSpPr>
          <p:cNvPr id="6" name="TextBox 5"/>
          <p:cNvSpPr txBox="1"/>
          <p:nvPr/>
        </p:nvSpPr>
        <p:spPr>
          <a:xfrm>
            <a:off x="2438400" y="2590800"/>
            <a:ext cx="4800600" cy="31700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err="1">
                <a:ln>
                  <a:noFill/>
                </a:ln>
                <a:solidFill>
                  <a:sysClr val="windowText" lastClr="000000"/>
                </a:solidFill>
                <a:effectLst/>
                <a:uLnTx/>
                <a:uFillTx/>
              </a:rPr>
              <a:t>Exoalgio’s</a:t>
            </a:r>
            <a:r>
              <a:rPr kumimoji="0" lang="en-US" sz="3200" b="0" i="0" u="none" strike="noStrike" kern="0" cap="none" spc="0" normalizeH="0" baseline="0" noProof="0" dirty="0">
                <a:ln>
                  <a:noFill/>
                </a:ln>
                <a:solidFill>
                  <a:sysClr val="windowText" lastClr="000000"/>
                </a:solidFill>
                <a:effectLst/>
                <a:uLnTx/>
                <a:uFillTx/>
              </a:rPr>
              <a:t> revenue grew</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6600" b="1" i="0" u="none" strike="noStrike" kern="0" cap="none" spc="0" normalizeH="0" baseline="0" noProof="0" dirty="0">
                <a:ln>
                  <a:noFill/>
                </a:ln>
                <a:solidFill>
                  <a:srgbClr val="00B050"/>
                </a:solidFill>
                <a:effectLst/>
                <a:uLnTx/>
                <a:uFillTx/>
              </a:rPr>
              <a:t>110%</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rPr>
              <a:t>between 2013 and 2014.</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5400" b="1" i="0" u="none" strike="noStrike" kern="0" cap="none" spc="0" normalizeH="0" baseline="0" noProof="0" dirty="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7349325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Importance of Color</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47725" y="1676400"/>
            <a:ext cx="7729538" cy="3742723"/>
          </a:xfrm>
        </p:spPr>
      </p:pic>
      <p:sp>
        <p:nvSpPr>
          <p:cNvPr id="5" name="TextBox 4"/>
          <p:cNvSpPr txBox="1"/>
          <p:nvPr/>
        </p:nvSpPr>
        <p:spPr>
          <a:xfrm>
            <a:off x="7913531" y="6216878"/>
            <a:ext cx="840295" cy="21544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a:ln>
                  <a:noFill/>
                </a:ln>
                <a:solidFill>
                  <a:sysClr val="windowText" lastClr="000000"/>
                </a:solidFill>
                <a:effectLst/>
                <a:uLnTx/>
                <a:uFillTx/>
                <a:hlinkClick r:id="rId4"/>
              </a:rPr>
              <a:t>Data + Design</a:t>
            </a:r>
            <a:endParaRPr kumimoji="0" lang="en-US" sz="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409202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Color Tips</a:t>
            </a:r>
          </a:p>
        </p:txBody>
      </p:sp>
      <p:sp>
        <p:nvSpPr>
          <p:cNvPr id="3" name="Content Placeholder 2"/>
          <p:cNvSpPr>
            <a:spLocks noGrp="1"/>
          </p:cNvSpPr>
          <p:nvPr>
            <p:ph idx="1"/>
          </p:nvPr>
        </p:nvSpPr>
        <p:spPr/>
        <p:txBody>
          <a:bodyPr/>
          <a:lstStyle/>
          <a:p>
            <a:r>
              <a:rPr lang="en-US" dirty="0"/>
              <a:t>Darker/brighter colors will read as “more”</a:t>
            </a:r>
          </a:p>
          <a:p>
            <a:r>
              <a:rPr lang="en-US" dirty="0"/>
              <a:t>Use gray to denote neutral or unimportant data</a:t>
            </a:r>
          </a:p>
          <a:p>
            <a:r>
              <a:rPr lang="en-US" dirty="0"/>
              <a:t>Utilize white space</a:t>
            </a:r>
          </a:p>
          <a:p>
            <a:r>
              <a:rPr lang="en-US" dirty="0"/>
              <a:t>Every color used must have a reason for being there and should be distinct</a:t>
            </a:r>
          </a:p>
          <a:p>
            <a:r>
              <a:rPr lang="en-US" dirty="0"/>
              <a:t>Choose appropriate color palette and keep them consistent</a:t>
            </a:r>
          </a:p>
        </p:txBody>
      </p:sp>
    </p:spTree>
    <p:extLst>
      <p:ext uri="{BB962C8B-B14F-4D97-AF65-F5344CB8AC3E}">
        <p14:creationId xmlns:p14="http://schemas.microsoft.com/office/powerpoint/2010/main" val="7811495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2400"/>
            <a:ext cx="7739062" cy="990600"/>
          </a:xfrm>
        </p:spPr>
        <p:txBody>
          <a:bodyPr/>
          <a:lstStyle/>
          <a:p>
            <a:r>
              <a:rPr lang="en-US" dirty="0"/>
              <a:t>Color Has Meaning</a:t>
            </a:r>
          </a:p>
        </p:txBody>
      </p:sp>
      <p:sp>
        <p:nvSpPr>
          <p:cNvPr id="6" name="Content Placeholder 2"/>
          <p:cNvSpPr txBox="1">
            <a:spLocks/>
          </p:cNvSpPr>
          <p:nvPr/>
        </p:nvSpPr>
        <p:spPr bwMode="auto">
          <a:xfrm>
            <a:off x="909327" y="914400"/>
            <a:ext cx="7729537"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E96D1F"/>
              </a:buClr>
              <a:buSzPct val="85000"/>
              <a:buFont typeface="Wingdings" panose="05000000000000000000" pitchFamily="2" charset="2"/>
              <a:buChar char="n"/>
              <a:defRPr sz="3000">
                <a:solidFill>
                  <a:schemeClr val="tx1"/>
                </a:solidFill>
                <a:latin typeface="+mn-lt"/>
                <a:ea typeface="ＭＳ Ｐゴシック" pitchFamily="34" charset="-128"/>
                <a:cs typeface="ＭＳ Ｐゴシック" charset="-128"/>
              </a:defRPr>
            </a:lvl1pPr>
            <a:lvl2pPr marL="742950" indent="-285750" algn="l" rtl="0" eaLnBrk="1" fontAlgn="base" hangingPunct="1">
              <a:spcBef>
                <a:spcPct val="20000"/>
              </a:spcBef>
              <a:spcAft>
                <a:spcPct val="0"/>
              </a:spcAft>
              <a:buClr>
                <a:srgbClr val="E96D1F"/>
              </a:buClr>
              <a:buSzPct val="85000"/>
              <a:buFont typeface="Wingdings" panose="05000000000000000000" pitchFamily="2" charset="2"/>
              <a:buChar char="n"/>
              <a:defRPr sz="2600">
                <a:solidFill>
                  <a:schemeClr val="tx1"/>
                </a:solidFill>
                <a:latin typeface="+mn-lt"/>
                <a:ea typeface="ＭＳ Ｐゴシック" pitchFamily="34" charset="-128"/>
              </a:defRPr>
            </a:lvl2pPr>
            <a:lvl3pPr marL="1143000" indent="-228600" algn="l" rtl="0" eaLnBrk="1" fontAlgn="base" hangingPunct="1">
              <a:spcBef>
                <a:spcPct val="20000"/>
              </a:spcBef>
              <a:spcAft>
                <a:spcPct val="0"/>
              </a:spcAft>
              <a:buClr>
                <a:srgbClr val="7BC143"/>
              </a:buClr>
              <a:buChar char="•"/>
              <a:defRPr sz="2200">
                <a:solidFill>
                  <a:schemeClr val="tx1"/>
                </a:solidFill>
                <a:latin typeface="+mn-lt"/>
                <a:ea typeface="ＭＳ Ｐゴシック" pitchFamily="34" charset="-128"/>
              </a:defRPr>
            </a:lvl3pPr>
            <a:lvl4pPr marL="1600200" indent="-228600" algn="l" rtl="0" eaLnBrk="1" fontAlgn="base" hangingPunct="1">
              <a:spcBef>
                <a:spcPct val="20000"/>
              </a:spcBef>
              <a:spcAft>
                <a:spcPct val="0"/>
              </a:spcAft>
              <a:buClr>
                <a:srgbClr val="7BC143"/>
              </a:buClr>
              <a:buChar char="•"/>
              <a:defRPr>
                <a:solidFill>
                  <a:schemeClr val="tx1"/>
                </a:solidFill>
                <a:latin typeface="+mn-lt"/>
                <a:ea typeface="ＭＳ Ｐゴシック" pitchFamily="34" charset="-128"/>
              </a:defRPr>
            </a:lvl4pPr>
            <a:lvl5pPr marL="2057400" indent="-228600" algn="l" rtl="0" eaLnBrk="1" fontAlgn="base" hangingPunct="1">
              <a:spcBef>
                <a:spcPct val="20000"/>
              </a:spcBef>
              <a:spcAft>
                <a:spcPct val="0"/>
              </a:spcAft>
              <a:buClr>
                <a:srgbClr val="7BC143"/>
              </a:buClr>
              <a:buSzPct val="100000"/>
              <a:buChar char="•"/>
              <a:defRPr>
                <a:solidFill>
                  <a:schemeClr val="tx1"/>
                </a:solidFill>
                <a:latin typeface="+mn-lt"/>
                <a:ea typeface="ＭＳ Ｐゴシック" pitchFamily="34" charset="-128"/>
              </a:defRPr>
            </a:lvl5pPr>
            <a:lvl6pPr marL="2514600" indent="-228600" algn="l" rtl="0" eaLnBrk="1" fontAlgn="base" hangingPunct="1">
              <a:spcBef>
                <a:spcPct val="20000"/>
              </a:spcBef>
              <a:spcAft>
                <a:spcPct val="0"/>
              </a:spcAft>
              <a:buClr>
                <a:schemeClr val="tx1"/>
              </a:buClr>
              <a:buSzPct val="85000"/>
              <a:buChar char="•"/>
              <a:defRPr>
                <a:solidFill>
                  <a:schemeClr val="tx1"/>
                </a:solidFill>
                <a:latin typeface="+mn-lt"/>
                <a:ea typeface="ＭＳ Ｐゴシック" charset="-128"/>
              </a:defRPr>
            </a:lvl6pPr>
            <a:lvl7pPr marL="2971800" indent="-228600" algn="l" rtl="0" eaLnBrk="1" fontAlgn="base" hangingPunct="1">
              <a:spcBef>
                <a:spcPct val="20000"/>
              </a:spcBef>
              <a:spcAft>
                <a:spcPct val="0"/>
              </a:spcAft>
              <a:buClr>
                <a:schemeClr val="tx1"/>
              </a:buClr>
              <a:buSzPct val="85000"/>
              <a:buChar char="•"/>
              <a:defRPr>
                <a:solidFill>
                  <a:schemeClr val="tx1"/>
                </a:solidFill>
                <a:latin typeface="+mn-lt"/>
                <a:ea typeface="ＭＳ Ｐゴシック" charset="-128"/>
              </a:defRPr>
            </a:lvl7pPr>
            <a:lvl8pPr marL="3429000" indent="-228600" algn="l" rtl="0" eaLnBrk="1" fontAlgn="base" hangingPunct="1">
              <a:spcBef>
                <a:spcPct val="20000"/>
              </a:spcBef>
              <a:spcAft>
                <a:spcPct val="0"/>
              </a:spcAft>
              <a:buClr>
                <a:schemeClr val="tx1"/>
              </a:buClr>
              <a:buSzPct val="85000"/>
              <a:buChar char="•"/>
              <a:defRPr>
                <a:solidFill>
                  <a:schemeClr val="tx1"/>
                </a:solidFill>
                <a:latin typeface="+mn-lt"/>
                <a:ea typeface="ＭＳ Ｐゴシック" charset="-128"/>
              </a:defRPr>
            </a:lvl8pPr>
            <a:lvl9pPr marL="3886200" indent="-228600" algn="l" rtl="0" eaLnBrk="1" fontAlgn="base" hangingPunct="1">
              <a:spcBef>
                <a:spcPct val="20000"/>
              </a:spcBef>
              <a:spcAft>
                <a:spcPct val="0"/>
              </a:spcAft>
              <a:buClr>
                <a:schemeClr val="tx1"/>
              </a:buClr>
              <a:buSzPct val="85000"/>
              <a:buChar char="•"/>
              <a:defRPr>
                <a:solidFill>
                  <a:schemeClr val="tx1"/>
                </a:solidFill>
                <a:latin typeface="+mn-lt"/>
                <a:ea typeface="ＭＳ Ｐゴシック" charset="-128"/>
              </a:defRPr>
            </a:lvl9pPr>
          </a:lstStyle>
          <a:p>
            <a:pPr marL="0" marR="0" lvl="0" indent="0" algn="l" defTabSz="914400" rtl="0" eaLnBrk="1" fontAlgn="base" latinLnBrk="0" hangingPunct="1">
              <a:lnSpc>
                <a:spcPct val="100000"/>
              </a:lnSpc>
              <a:spcBef>
                <a:spcPct val="20000"/>
              </a:spcBef>
              <a:spcAft>
                <a:spcPct val="0"/>
              </a:spcAft>
              <a:buClr>
                <a:srgbClr val="E96D1F"/>
              </a:buClr>
              <a:buSzPct val="85000"/>
              <a:buFont typeface="Wingdings" panose="05000000000000000000" pitchFamily="2" charset="2"/>
              <a:buNone/>
              <a:tabLst/>
              <a:defRPr/>
            </a:pPr>
            <a:r>
              <a:rPr kumimoji="0" lang="en-US" sz="2400" b="0" i="0" u="none" strike="noStrike" kern="0" cap="none" spc="0" normalizeH="0" baseline="0" noProof="0" dirty="0">
                <a:ln>
                  <a:noFill/>
                </a:ln>
                <a:solidFill>
                  <a:schemeClr val="tx1"/>
                </a:solidFill>
                <a:effectLst/>
                <a:uLnTx/>
                <a:uFillTx/>
                <a:latin typeface="+mn-lt"/>
                <a:ea typeface="ＭＳ Ｐゴシック" pitchFamily="34" charset="-128"/>
                <a:cs typeface="ＭＳ Ｐゴシック" charset="-128"/>
              </a:rPr>
              <a:t>The higher the contrast between objects, the more differently they are perceived </a:t>
            </a:r>
          </a:p>
          <a:p>
            <a:pPr marL="0" marR="0" lvl="0" indent="0" algn="l" defTabSz="914400" rtl="0" eaLnBrk="1" fontAlgn="base" latinLnBrk="0" hangingPunct="1">
              <a:lnSpc>
                <a:spcPct val="100000"/>
              </a:lnSpc>
              <a:spcBef>
                <a:spcPct val="20000"/>
              </a:spcBef>
              <a:spcAft>
                <a:spcPct val="0"/>
              </a:spcAft>
              <a:buClr>
                <a:srgbClr val="E96D1F"/>
              </a:buClr>
              <a:buSzPct val="85000"/>
              <a:buFont typeface="Wingdings" panose="05000000000000000000" pitchFamily="2" charset="2"/>
              <a:buNone/>
              <a:tabLst/>
              <a:defRPr/>
            </a:pPr>
            <a:endParaRPr kumimoji="0" lang="en-US" sz="2400" b="0" i="0" u="none" strike="noStrike" kern="0" cap="none" spc="0" normalizeH="0" baseline="0" noProof="0" dirty="0">
              <a:ln>
                <a:noFill/>
              </a:ln>
              <a:solidFill>
                <a:schemeClr val="tx1"/>
              </a:solidFill>
              <a:effectLst/>
              <a:uLnTx/>
              <a:uFillTx/>
              <a:latin typeface="+mn-lt"/>
              <a:ea typeface="ＭＳ Ｐゴシック" pitchFamily="34" charset="-128"/>
              <a:cs typeface="ＭＳ Ｐゴシック" charset="-128"/>
            </a:endParaRPr>
          </a:p>
          <a:p>
            <a:pPr marL="0" marR="0" lvl="0" indent="0" algn="l" defTabSz="914400" rtl="0" eaLnBrk="1" fontAlgn="base" latinLnBrk="0" hangingPunct="1">
              <a:lnSpc>
                <a:spcPct val="100000"/>
              </a:lnSpc>
              <a:spcBef>
                <a:spcPct val="20000"/>
              </a:spcBef>
              <a:spcAft>
                <a:spcPct val="0"/>
              </a:spcAft>
              <a:buClr>
                <a:srgbClr val="E96D1F"/>
              </a:buClr>
              <a:buSzPct val="85000"/>
              <a:buFont typeface="Wingdings" panose="05000000000000000000" pitchFamily="2" charset="2"/>
              <a:buNone/>
              <a:tabLst/>
              <a:defRPr/>
            </a:pPr>
            <a:r>
              <a:rPr kumimoji="0" lang="en-US" sz="2400" b="0" i="0" u="none" strike="noStrike" kern="0" cap="none" spc="0" normalizeH="0" baseline="0" noProof="0" dirty="0">
                <a:ln>
                  <a:noFill/>
                </a:ln>
                <a:solidFill>
                  <a:schemeClr val="tx1"/>
                </a:solidFill>
                <a:effectLst/>
                <a:uLnTx/>
                <a:uFillTx/>
                <a:latin typeface="+mn-lt"/>
                <a:ea typeface="ＭＳ Ｐゴシック" pitchFamily="34" charset="-128"/>
                <a:cs typeface="ＭＳ Ｐゴシック" charset="-128"/>
              </a:rPr>
              <a:t>Colors also have symbolic meaning</a:t>
            </a:r>
          </a:p>
          <a:p>
            <a:pPr marL="0" marR="0" lvl="0" indent="0" algn="l" defTabSz="914400" rtl="0" eaLnBrk="1" fontAlgn="base" latinLnBrk="0" hangingPunct="1">
              <a:lnSpc>
                <a:spcPct val="100000"/>
              </a:lnSpc>
              <a:spcBef>
                <a:spcPct val="20000"/>
              </a:spcBef>
              <a:spcAft>
                <a:spcPct val="0"/>
              </a:spcAft>
              <a:buClr>
                <a:srgbClr val="E96D1F"/>
              </a:buClr>
              <a:buSzPct val="85000"/>
              <a:buFont typeface="Wingdings" panose="05000000000000000000" pitchFamily="2" charset="2"/>
              <a:buNone/>
              <a:tabLst/>
              <a:defRPr/>
            </a:pPr>
            <a:endParaRPr kumimoji="0" lang="en-US" sz="2400" b="0" i="0" u="none" strike="noStrike" kern="0" cap="none" spc="0" normalizeH="0" baseline="0" noProof="0" dirty="0">
              <a:ln>
                <a:noFill/>
              </a:ln>
              <a:solidFill>
                <a:schemeClr val="tx1"/>
              </a:solidFill>
              <a:effectLst/>
              <a:uLnTx/>
              <a:uFillTx/>
              <a:latin typeface="+mn-lt"/>
              <a:ea typeface="ＭＳ Ｐゴシック" pitchFamily="34" charset="-128"/>
              <a:cs typeface="ＭＳ Ｐゴシック" charset="-128"/>
            </a:endParaRPr>
          </a:p>
        </p:txBody>
      </p:sp>
      <p:pic>
        <p:nvPicPr>
          <p:cNvPr id="7" name="Picture 6"/>
          <p:cNvPicPr>
            <a:picLocks noChangeAspect="1"/>
          </p:cNvPicPr>
          <p:nvPr/>
        </p:nvPicPr>
        <p:blipFill>
          <a:blip r:embed="rId3">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val="0"/>
              </a:ext>
            </a:extLst>
          </a:blip>
          <a:stretch>
            <a:fillRect/>
          </a:stretch>
        </p:blipFill>
        <p:spPr>
          <a:xfrm>
            <a:off x="1506528" y="2780392"/>
            <a:ext cx="6342072" cy="3620408"/>
          </a:xfrm>
          <a:prstGeom prst="rect">
            <a:avLst/>
          </a:prstGeom>
        </p:spPr>
      </p:pic>
      <p:sp>
        <p:nvSpPr>
          <p:cNvPr id="5" name="TextBox 4"/>
          <p:cNvSpPr txBox="1"/>
          <p:nvPr/>
        </p:nvSpPr>
        <p:spPr>
          <a:xfrm>
            <a:off x="7913531" y="6216878"/>
            <a:ext cx="840295" cy="21544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a:ln>
                  <a:noFill/>
                </a:ln>
                <a:solidFill>
                  <a:sysClr val="windowText" lastClr="000000"/>
                </a:solidFill>
                <a:effectLst/>
                <a:uLnTx/>
                <a:uFillTx/>
                <a:hlinkClick r:id="rId5"/>
              </a:rPr>
              <a:t>Data + Design</a:t>
            </a:r>
            <a:endParaRPr kumimoji="0" lang="en-US" sz="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7355813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Color Ideas</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56572" y="1676399"/>
            <a:ext cx="8087366" cy="3743739"/>
          </a:xfrm>
        </p:spPr>
      </p:pic>
      <p:sp>
        <p:nvSpPr>
          <p:cNvPr id="5" name="TextBox 4"/>
          <p:cNvSpPr txBox="1"/>
          <p:nvPr/>
        </p:nvSpPr>
        <p:spPr>
          <a:xfrm>
            <a:off x="7913531" y="6216878"/>
            <a:ext cx="840295" cy="21544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a:ln>
                  <a:noFill/>
                </a:ln>
                <a:solidFill>
                  <a:sysClr val="windowText" lastClr="000000"/>
                </a:solidFill>
                <a:effectLst/>
                <a:uLnTx/>
                <a:uFillTx/>
                <a:hlinkClick r:id="rId4"/>
              </a:rPr>
              <a:t>Data + Design</a:t>
            </a:r>
            <a:endParaRPr kumimoji="0" lang="en-US" sz="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5471350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Votes Across Party Lines in the U.S. House of Representatives</a:t>
            </a:r>
          </a:p>
        </p:txBody>
      </p:sp>
      <p:pic>
        <p:nvPicPr>
          <p:cNvPr id="4" name="Content Placeholder 3">
            <a:hlinkClick r:id="rId3"/>
          </p:cNvPr>
          <p:cNvPicPr>
            <a:picLocks noGrp="1" noChangeAspect="1"/>
          </p:cNvPicPr>
          <p:nvPr>
            <p:ph idx="1"/>
          </p:nvPr>
        </p:nvPicPr>
        <p:blipFill rotWithShape="1">
          <a:blip r:embed="rId4">
            <a:extLst>
              <a:ext uri="{28A0092B-C50C-407E-A947-70E740481C1C}">
                <a14:useLocalDpi xmlns:a14="http://schemas.microsoft.com/office/drawing/2010/main" val="0"/>
              </a:ext>
            </a:extLst>
          </a:blip>
          <a:srcRect t="36719"/>
          <a:stretch/>
        </p:blipFill>
        <p:spPr>
          <a:xfrm>
            <a:off x="1828800" y="1594387"/>
            <a:ext cx="5867400" cy="4806413"/>
          </a:xfrm>
        </p:spPr>
      </p:pic>
      <p:sp>
        <p:nvSpPr>
          <p:cNvPr id="3" name="TextBox 2"/>
          <p:cNvSpPr txBox="1"/>
          <p:nvPr/>
        </p:nvSpPr>
        <p:spPr>
          <a:xfrm>
            <a:off x="7696200" y="6264887"/>
            <a:ext cx="952505" cy="21544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a:ln>
                  <a:noFill/>
                </a:ln>
                <a:solidFill>
                  <a:sysClr val="windowText" lastClr="000000"/>
                </a:solidFill>
                <a:effectLst/>
                <a:uLnTx/>
                <a:uFillTx/>
              </a:rPr>
              <a:t>© </a:t>
            </a:r>
            <a:r>
              <a:rPr kumimoji="0" lang="en-US" sz="800" b="0" i="0" u="none" strike="noStrike" kern="0" cap="none" spc="0" normalizeH="0" baseline="0" noProof="0" dirty="0">
                <a:ln>
                  <a:noFill/>
                </a:ln>
                <a:solidFill>
                  <a:sysClr val="windowText" lastClr="000000"/>
                </a:solidFill>
                <a:effectLst/>
                <a:uLnTx/>
                <a:uFillTx/>
              </a:rPr>
              <a:t>Mauro Martino</a:t>
            </a:r>
          </a:p>
        </p:txBody>
      </p:sp>
    </p:spTree>
    <p:extLst>
      <p:ext uri="{BB962C8B-B14F-4D97-AF65-F5344CB8AC3E}">
        <p14:creationId xmlns:p14="http://schemas.microsoft.com/office/powerpoint/2010/main" val="41951330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Effectiveness of the Measles Vaccine</a:t>
            </a:r>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b="5229"/>
          <a:stretch/>
        </p:blipFill>
        <p:spPr>
          <a:xfrm>
            <a:off x="533401" y="1251843"/>
            <a:ext cx="8458200" cy="5148957"/>
          </a:xfrm>
        </p:spPr>
      </p:pic>
      <p:sp>
        <p:nvSpPr>
          <p:cNvPr id="5" name="TextBox 4"/>
          <p:cNvSpPr txBox="1"/>
          <p:nvPr/>
        </p:nvSpPr>
        <p:spPr>
          <a:xfrm>
            <a:off x="6934200" y="6248400"/>
            <a:ext cx="1675459" cy="21544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a:ln>
                  <a:noFill/>
                </a:ln>
                <a:solidFill>
                  <a:sysClr val="windowText" lastClr="000000"/>
                </a:solidFill>
                <a:effectLst/>
                <a:uLnTx/>
                <a:uFillTx/>
              </a:rPr>
              <a:t>© </a:t>
            </a:r>
            <a:r>
              <a:rPr kumimoji="0" lang="de-DE" sz="800" b="0" i="0" u="none" strike="noStrike" kern="0" cap="none" spc="0" normalizeH="0" baseline="0" noProof="0" dirty="0" err="1">
                <a:ln>
                  <a:noFill/>
                </a:ln>
                <a:solidFill>
                  <a:sysClr val="windowText" lastClr="000000"/>
                </a:solidFill>
                <a:effectLst/>
                <a:uLnTx/>
                <a:uFillTx/>
              </a:rPr>
              <a:t>Dov</a:t>
            </a:r>
            <a:r>
              <a:rPr kumimoji="0" lang="de-DE" sz="800" b="0" i="0" u="none" strike="noStrike" kern="0" cap="none" spc="0" normalizeH="0" baseline="0" noProof="0" dirty="0">
                <a:ln>
                  <a:noFill/>
                </a:ln>
                <a:solidFill>
                  <a:sysClr val="windowText" lastClr="000000"/>
                </a:solidFill>
                <a:effectLst/>
                <a:uLnTx/>
                <a:uFillTx/>
              </a:rPr>
              <a:t> Friedman, </a:t>
            </a:r>
            <a:r>
              <a:rPr kumimoji="0" lang="de-DE" sz="800" b="0" i="0" u="none" strike="noStrike" kern="0" cap="none" spc="0" normalizeH="0" baseline="0" noProof="0" dirty="0" err="1">
                <a:ln>
                  <a:noFill/>
                </a:ln>
                <a:solidFill>
                  <a:sysClr val="windowText" lastClr="000000"/>
                </a:solidFill>
                <a:effectLst/>
                <a:uLnTx/>
                <a:uFillTx/>
              </a:rPr>
              <a:t>Tynan</a:t>
            </a:r>
            <a:r>
              <a:rPr kumimoji="0" lang="de-DE" sz="800" b="0" i="0" u="none" strike="noStrike" kern="0" cap="none" spc="0" normalizeH="0" baseline="0" noProof="0" dirty="0">
                <a:ln>
                  <a:noFill/>
                </a:ln>
                <a:solidFill>
                  <a:sysClr val="windowText" lastClr="000000"/>
                </a:solidFill>
                <a:effectLst/>
                <a:uLnTx/>
                <a:uFillTx/>
              </a:rPr>
              <a:t> </a:t>
            </a:r>
            <a:r>
              <a:rPr kumimoji="0" lang="de-DE" sz="800" b="0" i="0" u="none" strike="noStrike" kern="0" cap="none" spc="0" normalizeH="0" baseline="0" noProof="0" dirty="0" err="1">
                <a:ln>
                  <a:noFill/>
                </a:ln>
                <a:solidFill>
                  <a:sysClr val="windowText" lastClr="000000"/>
                </a:solidFill>
                <a:effectLst/>
                <a:uLnTx/>
                <a:uFillTx/>
              </a:rPr>
              <a:t>DeBold</a:t>
            </a:r>
            <a:endParaRPr kumimoji="0" lang="en-US" sz="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046491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Icons</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2105" b="3168"/>
          <a:stretch/>
        </p:blipFill>
        <p:spPr>
          <a:xfrm>
            <a:off x="1828800" y="2895600"/>
            <a:ext cx="6019800" cy="342900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91200" y="987638"/>
            <a:ext cx="2633343" cy="1755562"/>
          </a:xfrm>
          <a:prstGeom prst="rect">
            <a:avLst/>
          </a:prstGeom>
        </p:spPr>
      </p:pic>
      <p:sp>
        <p:nvSpPr>
          <p:cNvPr id="6" name="TextBox 5"/>
          <p:cNvSpPr txBox="1"/>
          <p:nvPr/>
        </p:nvSpPr>
        <p:spPr>
          <a:xfrm>
            <a:off x="6867175" y="6172200"/>
            <a:ext cx="840295" cy="21544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a:ln>
                  <a:noFill/>
                </a:ln>
                <a:solidFill>
                  <a:sysClr val="windowText" lastClr="000000"/>
                </a:solidFill>
                <a:effectLst/>
                <a:uLnTx/>
                <a:uFillTx/>
                <a:hlinkClick r:id="rId5"/>
              </a:rPr>
              <a:t>Data + Design</a:t>
            </a:r>
            <a:endParaRPr kumimoji="0" lang="en-US" sz="800" b="0" i="0" u="none" strike="noStrike" kern="0" cap="none" spc="0" normalizeH="0" baseline="0" noProof="0" dirty="0">
              <a:ln>
                <a:noFill/>
              </a:ln>
              <a:solidFill>
                <a:sysClr val="windowText" lastClr="000000"/>
              </a:solidFill>
              <a:effectLst/>
              <a:uLnTx/>
              <a:uFillTx/>
            </a:endParaRPr>
          </a:p>
        </p:txBody>
      </p:sp>
      <p:sp>
        <p:nvSpPr>
          <p:cNvPr id="8" name="TextBox 7"/>
          <p:cNvSpPr txBox="1"/>
          <p:nvPr/>
        </p:nvSpPr>
        <p:spPr>
          <a:xfrm>
            <a:off x="6504485" y="2635478"/>
            <a:ext cx="1904689" cy="21544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a:ln>
                  <a:noFill/>
                </a:ln>
                <a:solidFill>
                  <a:sysClr val="windowText" lastClr="000000"/>
                </a:solidFill>
                <a:effectLst/>
                <a:uLnTx/>
                <a:uFillTx/>
              </a:rPr>
              <a:t>© 2016 </a:t>
            </a:r>
            <a:r>
              <a:rPr kumimoji="0" lang="de-DE" sz="800" b="0" i="0" u="none" strike="noStrike" kern="0" cap="none" spc="0" normalizeH="0" baseline="0" noProof="0">
                <a:ln>
                  <a:noFill/>
                </a:ln>
                <a:solidFill>
                  <a:sysClr val="windowText" lastClr="000000"/>
                </a:solidFill>
                <a:effectLst/>
                <a:uLnTx/>
                <a:uFillTx/>
              </a:rPr>
              <a:t>Population Reference Bureau</a:t>
            </a:r>
            <a:endParaRPr kumimoji="0" lang="en-US" sz="800" b="0" i="0" u="none" strike="noStrike" kern="0" cap="none" spc="0" normalizeH="0" baseline="0" noProof="0" dirty="0">
              <a:ln>
                <a:noFill/>
              </a:ln>
              <a:solidFill>
                <a:sysClr val="windowText" lastClr="000000"/>
              </a:solidFill>
              <a:effectLst/>
              <a:uLnTx/>
              <a:uFillTx/>
            </a:endParaRPr>
          </a:p>
        </p:txBody>
      </p:sp>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3824" y="1568678"/>
            <a:ext cx="5237376" cy="1016362"/>
          </a:xfrm>
          <a:prstGeom prst="rect">
            <a:avLst/>
          </a:prstGeom>
        </p:spPr>
      </p:pic>
    </p:spTree>
    <p:extLst>
      <p:ext uri="{BB962C8B-B14F-4D97-AF65-F5344CB8AC3E}">
        <p14:creationId xmlns:p14="http://schemas.microsoft.com/office/powerpoint/2010/main" val="34856943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Photography</a:t>
            </a: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4000" t="8279" r="7143" b="9368"/>
          <a:stretch/>
        </p:blipFill>
        <p:spPr>
          <a:xfrm>
            <a:off x="410405" y="3276600"/>
            <a:ext cx="4267200" cy="2922104"/>
          </a:xfrm>
          <a:prstGeom prst="rect">
            <a:avLst/>
          </a:prstGeom>
        </p:spPr>
      </p:pic>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962400" y="1371600"/>
            <a:ext cx="4923160" cy="3276600"/>
          </a:xfrm>
        </p:spPr>
      </p:pic>
      <p:sp>
        <p:nvSpPr>
          <p:cNvPr id="6" name="TextBox 5"/>
          <p:cNvSpPr txBox="1"/>
          <p:nvPr/>
        </p:nvSpPr>
        <p:spPr>
          <a:xfrm>
            <a:off x="7696893" y="6198704"/>
            <a:ext cx="880369" cy="21544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a:ln>
                  <a:noFill/>
                </a:ln>
                <a:solidFill>
                  <a:sysClr val="windowText" lastClr="000000"/>
                </a:solidFill>
                <a:effectLst/>
                <a:uLnTx/>
                <a:uFillTx/>
              </a:rPr>
              <a:t>© Peter </a:t>
            </a:r>
            <a:r>
              <a:rPr kumimoji="0" lang="de-DE" sz="800" b="0" i="0" u="none" strike="noStrike" kern="0" cap="none" spc="0" normalizeH="0" baseline="0" noProof="0" dirty="0" err="1">
                <a:ln>
                  <a:noFill/>
                </a:ln>
                <a:solidFill>
                  <a:sysClr val="windowText" lastClr="000000"/>
                </a:solidFill>
                <a:effectLst/>
                <a:uLnTx/>
                <a:uFillTx/>
              </a:rPr>
              <a:t>Orntoft</a:t>
            </a:r>
            <a:endParaRPr kumimoji="0" lang="en-US" sz="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6886019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Interactivity</a:t>
            </a:r>
          </a:p>
        </p:txBody>
      </p:sp>
      <p:pic>
        <p:nvPicPr>
          <p:cNvPr id="4" name="Content Placeholder 3">
            <a:hlinkClick r:id="rId3"/>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63300" y="1495708"/>
            <a:ext cx="8552099" cy="4570027"/>
          </a:xfrm>
        </p:spPr>
      </p:pic>
      <p:sp>
        <p:nvSpPr>
          <p:cNvPr id="5" name="TextBox 4"/>
          <p:cNvSpPr txBox="1"/>
          <p:nvPr/>
        </p:nvSpPr>
        <p:spPr>
          <a:xfrm>
            <a:off x="7848600" y="6248400"/>
            <a:ext cx="787395" cy="21544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a:ln>
                  <a:noFill/>
                </a:ln>
                <a:solidFill>
                  <a:sysClr val="windowText" lastClr="000000"/>
                </a:solidFill>
                <a:effectLst/>
                <a:uLnTx/>
                <a:uFillTx/>
              </a:rPr>
              <a:t>© Bloomberg</a:t>
            </a:r>
            <a:endParaRPr kumimoji="0" lang="en-US" sz="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585083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739062" cy="990600"/>
          </a:xfrm>
        </p:spPr>
        <p:txBody>
          <a:bodyPr/>
          <a:lstStyle/>
          <a:p>
            <a:r>
              <a:rPr lang="en-US" dirty="0"/>
              <a:t>Assignment: Make it Better</a:t>
            </a:r>
          </a:p>
        </p:txBody>
      </p:sp>
      <p:sp>
        <p:nvSpPr>
          <p:cNvPr id="3" name="Content Placeholder 2"/>
          <p:cNvSpPr>
            <a:spLocks noGrp="1"/>
          </p:cNvSpPr>
          <p:nvPr>
            <p:ph idx="1"/>
          </p:nvPr>
        </p:nvSpPr>
        <p:spPr>
          <a:xfrm>
            <a:off x="847725" y="914400"/>
            <a:ext cx="7729537" cy="5029200"/>
          </a:xfrm>
        </p:spPr>
        <p:txBody>
          <a:bodyPr/>
          <a:lstStyle/>
          <a:p>
            <a:pPr marL="0" indent="0">
              <a:buNone/>
            </a:pPr>
            <a:r>
              <a:rPr lang="en-US" sz="2400" dirty="0"/>
              <a:t>Discuss how you would improve the design</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1524000"/>
            <a:ext cx="4682682" cy="3048000"/>
          </a:xfrm>
          <a:prstGeom prst="rect">
            <a:avLst/>
          </a:prstGeom>
          <a:ln>
            <a:solidFill>
              <a:schemeClr val="tx1"/>
            </a:solidFill>
          </a:ln>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29213" y="1524000"/>
            <a:ext cx="3862387" cy="3045739"/>
          </a:xfrm>
          <a:prstGeom prst="rect">
            <a:avLst/>
          </a:prstGeom>
          <a:ln>
            <a:solidFill>
              <a:schemeClr val="tx1"/>
            </a:solidFill>
          </a:ln>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19400" y="3886200"/>
            <a:ext cx="2793151" cy="2505740"/>
          </a:xfrm>
          <a:prstGeom prst="rect">
            <a:avLst/>
          </a:prstGeom>
          <a:ln>
            <a:solidFill>
              <a:schemeClr val="tx1"/>
            </a:solidFill>
          </a:ln>
        </p:spPr>
      </p:pic>
      <p:sp>
        <p:nvSpPr>
          <p:cNvPr id="8" name="TextBox 7"/>
          <p:cNvSpPr txBox="1"/>
          <p:nvPr/>
        </p:nvSpPr>
        <p:spPr>
          <a:xfrm>
            <a:off x="8222645" y="4569739"/>
            <a:ext cx="840295" cy="21544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a:ln>
                  <a:noFill/>
                </a:ln>
                <a:solidFill>
                  <a:sysClr val="windowText" lastClr="000000"/>
                </a:solidFill>
                <a:effectLst/>
                <a:uLnTx/>
                <a:uFillTx/>
                <a:hlinkClick r:id="rId6"/>
              </a:rPr>
              <a:t>Data + Design</a:t>
            </a:r>
            <a:endParaRPr kumimoji="0" lang="en-US" sz="800" b="0" i="0" u="none" strike="noStrike" kern="0" cap="none" spc="0" normalizeH="0" baseline="0" noProof="0" dirty="0">
              <a:ln>
                <a:noFill/>
              </a:ln>
              <a:solidFill>
                <a:sysClr val="windowText" lastClr="000000"/>
              </a:solidFill>
              <a:effectLst/>
              <a:uLnTx/>
              <a:uFillTx/>
            </a:endParaRPr>
          </a:p>
        </p:txBody>
      </p:sp>
      <p:sp>
        <p:nvSpPr>
          <p:cNvPr id="9" name="TextBox 8"/>
          <p:cNvSpPr txBox="1"/>
          <p:nvPr/>
        </p:nvSpPr>
        <p:spPr>
          <a:xfrm>
            <a:off x="5612551" y="6176496"/>
            <a:ext cx="840295" cy="21544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a:ln>
                  <a:noFill/>
                </a:ln>
                <a:solidFill>
                  <a:sysClr val="windowText" lastClr="000000"/>
                </a:solidFill>
                <a:effectLst/>
                <a:uLnTx/>
                <a:uFillTx/>
                <a:hlinkClick r:id="rId6"/>
              </a:rPr>
              <a:t>Data + Design</a:t>
            </a:r>
            <a:endParaRPr kumimoji="0" lang="en-US" sz="800" b="0" i="0" u="none" strike="noStrike" kern="0" cap="none" spc="0" normalizeH="0" baseline="0" noProof="0" dirty="0">
              <a:ln>
                <a:noFill/>
              </a:ln>
              <a:solidFill>
                <a:sysClr val="windowText" lastClr="000000"/>
              </a:solidFill>
              <a:effectLst/>
              <a:uLnTx/>
              <a:uFillTx/>
            </a:endParaRPr>
          </a:p>
        </p:txBody>
      </p:sp>
      <p:sp>
        <p:nvSpPr>
          <p:cNvPr id="10" name="TextBox 9"/>
          <p:cNvSpPr txBox="1"/>
          <p:nvPr/>
        </p:nvSpPr>
        <p:spPr>
          <a:xfrm>
            <a:off x="304800" y="4601644"/>
            <a:ext cx="1904689" cy="21544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a:ln>
                  <a:noFill/>
                </a:ln>
                <a:solidFill>
                  <a:sysClr val="windowText" lastClr="000000"/>
                </a:solidFill>
                <a:effectLst/>
                <a:uLnTx/>
                <a:uFillTx/>
              </a:rPr>
              <a:t>© 2016 </a:t>
            </a:r>
            <a:r>
              <a:rPr kumimoji="0" lang="de-DE" sz="800" b="0" i="0" u="none" strike="noStrike" kern="0" cap="none" spc="0" normalizeH="0" baseline="0" noProof="0">
                <a:ln>
                  <a:noFill/>
                </a:ln>
                <a:solidFill>
                  <a:sysClr val="windowText" lastClr="000000"/>
                </a:solidFill>
                <a:effectLst/>
                <a:uLnTx/>
                <a:uFillTx/>
              </a:rPr>
              <a:t>Population Reference Bureau</a:t>
            </a:r>
            <a:endParaRPr kumimoji="0" lang="en-US" sz="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6376316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 Make it Better</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999" y="1352386"/>
            <a:ext cx="5648739" cy="3676815"/>
          </a:xfrm>
          <a:prstGeom prst="rect">
            <a:avLst/>
          </a:prstGeom>
          <a:ln>
            <a:solidFill>
              <a:schemeClr val="tx1"/>
            </a:solidFill>
          </a:ln>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00593" y="2971800"/>
            <a:ext cx="5014807" cy="3004930"/>
          </a:xfrm>
          <a:prstGeom prst="rect">
            <a:avLst/>
          </a:prstGeom>
          <a:ln>
            <a:solidFill>
              <a:schemeClr val="tx1"/>
            </a:solidFill>
          </a:ln>
        </p:spPr>
      </p:pic>
      <p:sp>
        <p:nvSpPr>
          <p:cNvPr id="6" name="TextBox 5"/>
          <p:cNvSpPr txBox="1"/>
          <p:nvPr/>
        </p:nvSpPr>
        <p:spPr>
          <a:xfrm>
            <a:off x="304800" y="5029201"/>
            <a:ext cx="1904689" cy="21544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a:ln>
                  <a:noFill/>
                </a:ln>
                <a:solidFill>
                  <a:sysClr val="windowText" lastClr="000000"/>
                </a:solidFill>
                <a:effectLst/>
                <a:uLnTx/>
                <a:uFillTx/>
              </a:rPr>
              <a:t>© 2016 </a:t>
            </a:r>
            <a:r>
              <a:rPr kumimoji="0" lang="de-DE" sz="800" b="0" i="0" u="none" strike="noStrike" kern="0" cap="none" spc="0" normalizeH="0" baseline="0" noProof="0">
                <a:ln>
                  <a:noFill/>
                </a:ln>
                <a:solidFill>
                  <a:sysClr val="windowText" lastClr="000000"/>
                </a:solidFill>
                <a:effectLst/>
                <a:uLnTx/>
                <a:uFillTx/>
              </a:rPr>
              <a:t>Population Reference Bureau</a:t>
            </a:r>
            <a:endParaRPr kumimoji="0" lang="en-US" sz="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254641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 Make it Better</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255" y="1255022"/>
            <a:ext cx="4422283" cy="3487253"/>
          </a:xfrm>
          <a:prstGeom prst="rect">
            <a:avLst/>
          </a:prstGeom>
          <a:ln>
            <a:solidFill>
              <a:schemeClr val="tx1"/>
            </a:solidFill>
          </a:ln>
        </p:spPr>
      </p:pic>
      <p:pic>
        <p:nvPicPr>
          <p:cNvPr id="5" name="Content Placeholder 4"/>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4134678" y="3048000"/>
            <a:ext cx="4934031" cy="3349006"/>
          </a:xfrm>
          <a:ln>
            <a:solidFill>
              <a:schemeClr val="tx1"/>
            </a:solidFill>
          </a:ln>
        </p:spPr>
      </p:pic>
      <p:sp>
        <p:nvSpPr>
          <p:cNvPr id="6" name="TextBox 5"/>
          <p:cNvSpPr txBox="1"/>
          <p:nvPr/>
        </p:nvSpPr>
        <p:spPr>
          <a:xfrm>
            <a:off x="3175771" y="6130492"/>
            <a:ext cx="840295" cy="21544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a:ln>
                  <a:noFill/>
                </a:ln>
                <a:solidFill>
                  <a:sysClr val="windowText" lastClr="000000"/>
                </a:solidFill>
                <a:effectLst/>
                <a:uLnTx/>
                <a:uFillTx/>
                <a:hlinkClick r:id="rId5"/>
              </a:rPr>
              <a:t>Data + Design</a:t>
            </a:r>
            <a:endParaRPr kumimoji="0" lang="en-US" sz="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506987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 Make it Better</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1193248"/>
            <a:ext cx="4191000" cy="3759752"/>
          </a:xfrm>
          <a:prstGeom prst="rect">
            <a:avLst/>
          </a:prstGeom>
          <a:ln>
            <a:solidFill>
              <a:schemeClr val="tx1"/>
            </a:solidFill>
          </a:ln>
        </p:spPr>
      </p:pic>
      <p:pic>
        <p:nvPicPr>
          <p:cNvPr id="9" name="Content Placeholder 8"/>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4288946" y="2409160"/>
            <a:ext cx="4709914" cy="3783697"/>
          </a:xfrm>
          <a:ln>
            <a:solidFill>
              <a:schemeClr val="tx1"/>
            </a:solidFill>
          </a:ln>
        </p:spPr>
      </p:pic>
      <p:sp>
        <p:nvSpPr>
          <p:cNvPr id="5" name="TextBox 4"/>
          <p:cNvSpPr txBox="1"/>
          <p:nvPr/>
        </p:nvSpPr>
        <p:spPr>
          <a:xfrm>
            <a:off x="304800" y="4953000"/>
            <a:ext cx="840295" cy="21544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a:ln>
                  <a:noFill/>
                </a:ln>
                <a:solidFill>
                  <a:sysClr val="windowText" lastClr="000000"/>
                </a:solidFill>
                <a:effectLst/>
                <a:uLnTx/>
                <a:uFillTx/>
                <a:hlinkClick r:id="rId5"/>
              </a:rPr>
              <a:t>Data + Design</a:t>
            </a:r>
            <a:endParaRPr kumimoji="0" lang="en-US" sz="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321381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685800" y="2667000"/>
            <a:ext cx="7772400" cy="1181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marL="0" marR="0" lvl="0" indent="0" algn="ctr" defTabSz="914400" rtl="0" eaLnBrk="0" fontAlgn="base" latinLnBrk="0" hangingPunct="0">
              <a:lnSpc>
                <a:spcPct val="120000"/>
              </a:lnSpc>
              <a:spcBef>
                <a:spcPct val="0"/>
              </a:spcBef>
              <a:spcAft>
                <a:spcPct val="0"/>
              </a:spcAft>
              <a:buClrTx/>
              <a:buSzTx/>
              <a:buFontTx/>
              <a:buNone/>
              <a:tabLst/>
              <a:defRPr/>
            </a:pPr>
            <a:r>
              <a:rPr kumimoji="0" lang="en-US" sz="4400" b="1" i="0" u="none" strike="noStrike" kern="0" cap="none" spc="200" normalizeH="0" baseline="0" noProof="0" dirty="0">
                <a:ln>
                  <a:noFill/>
                </a:ln>
                <a:solidFill>
                  <a:schemeClr val="accent1"/>
                </a:solidFill>
                <a:effectLst/>
                <a:uLnTx/>
                <a:uFillTx/>
                <a:latin typeface="+mj-lt"/>
                <a:ea typeface="+mj-ea"/>
                <a:cs typeface="+mj-cs"/>
              </a:rPr>
              <a:t>HOW TO MAKE A DATA VISUALIZATION</a:t>
            </a:r>
            <a:endParaRPr kumimoji="0" lang="en-US" sz="4800" b="1" i="0" u="none" strike="noStrike" kern="0" cap="none" spc="300" normalizeH="0" baseline="0" noProof="0" dirty="0">
              <a:ln>
                <a:noFill/>
              </a:ln>
              <a:solidFill>
                <a:schemeClr val="accent1"/>
              </a:solidFill>
              <a:effectLst/>
              <a:uLnTx/>
              <a:uFillTx/>
              <a:latin typeface="+mj-lt"/>
              <a:ea typeface="+mj-ea"/>
              <a:cs typeface="+mj-cs"/>
            </a:endParaRPr>
          </a:p>
        </p:txBody>
      </p:sp>
    </p:spTree>
    <p:extLst>
      <p:ext uri="{BB962C8B-B14F-4D97-AF65-F5344CB8AC3E}">
        <p14:creationId xmlns:p14="http://schemas.microsoft.com/office/powerpoint/2010/main" val="28522890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Tools for Creating</a:t>
            </a:r>
          </a:p>
        </p:txBody>
      </p:sp>
      <p:sp>
        <p:nvSpPr>
          <p:cNvPr id="3" name="Content Placeholder 2"/>
          <p:cNvSpPr>
            <a:spLocks noGrp="1"/>
          </p:cNvSpPr>
          <p:nvPr>
            <p:ph idx="1"/>
          </p:nvPr>
        </p:nvSpPr>
        <p:spPr/>
        <p:txBody>
          <a:bodyPr/>
          <a:lstStyle/>
          <a:p>
            <a:r>
              <a:rPr lang="en-US" dirty="0"/>
              <a:t>Excel/</a:t>
            </a:r>
            <a:r>
              <a:rPr lang="en-US" dirty="0" err="1"/>
              <a:t>Powerpoint</a:t>
            </a:r>
            <a:endParaRPr lang="en-US" dirty="0"/>
          </a:p>
          <a:p>
            <a:r>
              <a:rPr lang="en-US" dirty="0" err="1"/>
              <a:t>Infogram</a:t>
            </a:r>
            <a:r>
              <a:rPr lang="en-US" dirty="0"/>
              <a:t> (</a:t>
            </a:r>
            <a:r>
              <a:rPr lang="en-US" dirty="0">
                <a:hlinkClick r:id="rId3"/>
              </a:rPr>
              <a:t>infogr.am/beta</a:t>
            </a:r>
            <a:r>
              <a:rPr lang="en-US" dirty="0"/>
              <a:t>)</a:t>
            </a:r>
          </a:p>
          <a:p>
            <a:r>
              <a:rPr lang="en-US" dirty="0"/>
              <a:t>Tableau (</a:t>
            </a:r>
            <a:r>
              <a:rPr lang="en-US" dirty="0">
                <a:hlinkClick r:id="rId4"/>
              </a:rPr>
              <a:t>tableau.com</a:t>
            </a:r>
            <a:r>
              <a:rPr lang="en-US" dirty="0"/>
              <a:t>)</a:t>
            </a:r>
          </a:p>
          <a:p>
            <a:r>
              <a:rPr lang="en-US" dirty="0" err="1"/>
              <a:t>Piktochart</a:t>
            </a:r>
            <a:r>
              <a:rPr lang="en-US" dirty="0"/>
              <a:t> (</a:t>
            </a:r>
            <a:r>
              <a:rPr lang="en-US" dirty="0">
                <a:hlinkClick r:id="rId5"/>
              </a:rPr>
              <a:t>piktochart.com</a:t>
            </a:r>
            <a:r>
              <a:rPr lang="en-US" dirty="0"/>
              <a:t>)</a:t>
            </a:r>
          </a:p>
          <a:p>
            <a:r>
              <a:rPr lang="en-US" dirty="0" err="1"/>
              <a:t>Easely</a:t>
            </a:r>
            <a:r>
              <a:rPr lang="en-US" dirty="0"/>
              <a:t> (</a:t>
            </a:r>
            <a:r>
              <a:rPr lang="en-US" dirty="0">
                <a:hlinkClick r:id="rId6"/>
              </a:rPr>
              <a:t>easel.ly</a:t>
            </a:r>
            <a:r>
              <a:rPr lang="en-US" dirty="0"/>
              <a:t>)</a:t>
            </a:r>
          </a:p>
          <a:p>
            <a:r>
              <a:rPr lang="en-US" dirty="0"/>
              <a:t>Visage (</a:t>
            </a:r>
            <a:r>
              <a:rPr lang="en-US" dirty="0">
                <a:hlinkClick r:id="rId7" action="ppaction://hlinkfile"/>
              </a:rPr>
              <a:t>create.visage.co</a:t>
            </a:r>
            <a:r>
              <a:rPr lang="en-US" dirty="0"/>
              <a:t>)</a:t>
            </a:r>
          </a:p>
        </p:txBody>
      </p:sp>
    </p:spTree>
    <p:extLst>
      <p:ext uri="{BB962C8B-B14F-4D97-AF65-F5344CB8AC3E}">
        <p14:creationId xmlns:p14="http://schemas.microsoft.com/office/powerpoint/2010/main" val="25552399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Suggested Workflow</a:t>
            </a:r>
          </a:p>
        </p:txBody>
      </p:sp>
      <p:sp>
        <p:nvSpPr>
          <p:cNvPr id="3" name="Content Placeholder 2"/>
          <p:cNvSpPr>
            <a:spLocks noGrp="1"/>
          </p:cNvSpPr>
          <p:nvPr>
            <p:ph idx="1"/>
          </p:nvPr>
        </p:nvSpPr>
        <p:spPr/>
        <p:txBody>
          <a:bodyPr/>
          <a:lstStyle/>
          <a:p>
            <a:r>
              <a:rPr lang="en-US" dirty="0"/>
              <a:t>Experiment with different visuals in a program—let the visual give you ideas on what the story is</a:t>
            </a:r>
          </a:p>
          <a:p>
            <a:r>
              <a:rPr lang="en-US" dirty="0"/>
              <a:t>Decide which type of visual makes the most sense</a:t>
            </a:r>
          </a:p>
          <a:p>
            <a:r>
              <a:rPr lang="en-US" dirty="0"/>
              <a:t>Figure out which design options work best</a:t>
            </a:r>
          </a:p>
          <a:p>
            <a:r>
              <a:rPr lang="en-US" dirty="0"/>
              <a:t>Build final graphic</a:t>
            </a:r>
          </a:p>
        </p:txBody>
      </p:sp>
    </p:spTree>
    <p:extLst>
      <p:ext uri="{BB962C8B-B14F-4D97-AF65-F5344CB8AC3E}">
        <p14:creationId xmlns:p14="http://schemas.microsoft.com/office/powerpoint/2010/main" val="15916769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Suggested Workflow</a:t>
            </a:r>
          </a:p>
        </p:txBody>
      </p:sp>
      <p:sp>
        <p:nvSpPr>
          <p:cNvPr id="3" name="Content Placeholder 2"/>
          <p:cNvSpPr>
            <a:spLocks noGrp="1"/>
          </p:cNvSpPr>
          <p:nvPr>
            <p:ph idx="1"/>
          </p:nvPr>
        </p:nvSpPr>
        <p:spPr>
          <a:xfrm>
            <a:off x="847725" y="1371600"/>
            <a:ext cx="7729537" cy="4953000"/>
          </a:xfrm>
        </p:spPr>
        <p:txBody>
          <a:bodyPr/>
          <a:lstStyle/>
          <a:p>
            <a:pPr marL="0" indent="0">
              <a:buNone/>
            </a:pPr>
            <a:r>
              <a:rPr lang="en-US" dirty="0"/>
              <a:t>Can also sketch ideas then use program like </a:t>
            </a:r>
            <a:r>
              <a:rPr lang="en-US" dirty="0" err="1"/>
              <a:t>Piktochart</a:t>
            </a:r>
            <a:r>
              <a:rPr lang="en-US" dirty="0"/>
              <a:t> to build it out</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922" y="2865474"/>
            <a:ext cx="4159989" cy="277332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42122" y="2856614"/>
            <a:ext cx="4173278" cy="2782186"/>
          </a:xfrm>
          <a:prstGeom prst="rect">
            <a:avLst/>
          </a:prstGeom>
        </p:spPr>
      </p:pic>
      <p:sp>
        <p:nvSpPr>
          <p:cNvPr id="6" name="TextBox 5"/>
          <p:cNvSpPr txBox="1"/>
          <p:nvPr/>
        </p:nvSpPr>
        <p:spPr>
          <a:xfrm>
            <a:off x="7072095" y="5658534"/>
            <a:ext cx="1904689" cy="21544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a:ln>
                  <a:noFill/>
                </a:ln>
                <a:solidFill>
                  <a:sysClr val="windowText" lastClr="000000"/>
                </a:solidFill>
                <a:effectLst/>
                <a:uLnTx/>
                <a:uFillTx/>
              </a:rPr>
              <a:t>© 2015 Population Reference Bureau</a:t>
            </a:r>
            <a:endParaRPr kumimoji="0" lang="en-US" sz="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8319814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Need Help or Suggestions?</a:t>
            </a:r>
          </a:p>
        </p:txBody>
      </p:sp>
      <p:sp>
        <p:nvSpPr>
          <p:cNvPr id="3" name="Content Placeholder 2"/>
          <p:cNvSpPr>
            <a:spLocks noGrp="1"/>
          </p:cNvSpPr>
          <p:nvPr>
            <p:ph idx="1"/>
          </p:nvPr>
        </p:nvSpPr>
        <p:spPr/>
        <p:txBody>
          <a:bodyPr/>
          <a:lstStyle/>
          <a:p>
            <a:r>
              <a:rPr lang="en-US" dirty="0"/>
              <a:t>Google it! (“how to</a:t>
            </a:r>
            <a:r>
              <a:rPr lang="is-IS" dirty="0"/>
              <a:t>…in Excel”)</a:t>
            </a:r>
            <a:endParaRPr lang="en-US" dirty="0"/>
          </a:p>
          <a:p>
            <a:r>
              <a:rPr lang="en-US" dirty="0"/>
              <a:t>Join the Knowledge Gateway’s </a:t>
            </a:r>
            <a:r>
              <a:rPr lang="en-US" dirty="0" err="1"/>
              <a:t>listhost</a:t>
            </a:r>
            <a:r>
              <a:rPr lang="en-US" dirty="0"/>
              <a:t>: </a:t>
            </a:r>
            <a:r>
              <a:rPr lang="en-US" dirty="0">
                <a:hlinkClick r:id="rId3"/>
              </a:rPr>
              <a:t>https://knowledge-gateway.org/dataviz</a:t>
            </a:r>
            <a:r>
              <a:rPr lang="en-US" dirty="0"/>
              <a:t> </a:t>
            </a:r>
          </a:p>
          <a:p>
            <a:r>
              <a:rPr lang="en-US" dirty="0" err="1">
                <a:hlinkClick r:id="rId4"/>
              </a:rPr>
              <a:t>Helpmeviz.com</a:t>
            </a:r>
            <a:r>
              <a:rPr lang="en-US" dirty="0"/>
              <a:t> is an online community that works to improve your visuals</a:t>
            </a:r>
          </a:p>
          <a:p>
            <a:r>
              <a:rPr lang="en-US" dirty="0"/>
              <a:t>Work with a professional designer</a:t>
            </a:r>
          </a:p>
        </p:txBody>
      </p:sp>
    </p:spTree>
    <p:extLst>
      <p:ext uri="{BB962C8B-B14F-4D97-AF65-F5344CB8AC3E}">
        <p14:creationId xmlns:p14="http://schemas.microsoft.com/office/powerpoint/2010/main" val="11856232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Online Resources</a:t>
            </a:r>
          </a:p>
        </p:txBody>
      </p:sp>
      <p:sp>
        <p:nvSpPr>
          <p:cNvPr id="5" name="Content Placeholder 4"/>
          <p:cNvSpPr>
            <a:spLocks noGrp="1"/>
          </p:cNvSpPr>
          <p:nvPr>
            <p:ph idx="1"/>
          </p:nvPr>
        </p:nvSpPr>
        <p:spPr>
          <a:xfrm>
            <a:off x="847725" y="1371600"/>
            <a:ext cx="7729537" cy="4953000"/>
          </a:xfrm>
        </p:spPr>
        <p:txBody>
          <a:bodyPr/>
          <a:lstStyle/>
          <a:p>
            <a:r>
              <a:rPr lang="en-US" dirty="0"/>
              <a:t>Data + Design: A Simple Introduction to Preparing and Visualizing Information– </a:t>
            </a:r>
            <a:r>
              <a:rPr lang="en-US" dirty="0">
                <a:hlinkClick r:id="rId3" action="ppaction://hlinkfile"/>
              </a:rPr>
              <a:t>infoactive.co/data-design/ </a:t>
            </a:r>
            <a:endParaRPr lang="en-US" dirty="0"/>
          </a:p>
          <a:p>
            <a:r>
              <a:rPr lang="en-US" dirty="0"/>
              <a:t>Data Visualization 101: How to Design Charts and Graphs Free E-Book– </a:t>
            </a:r>
            <a:r>
              <a:rPr lang="en-US" dirty="0">
                <a:hlinkClick r:id="rId4" action="ppaction://hlinkfile"/>
              </a:rPr>
              <a:t>visage.co/content/data-visualization-101</a:t>
            </a:r>
            <a:endParaRPr lang="en-US" dirty="0"/>
          </a:p>
          <a:p>
            <a:r>
              <a:rPr lang="en-US" dirty="0" err="1"/>
              <a:t>PolicyViz</a:t>
            </a:r>
            <a:r>
              <a:rPr lang="en-US" dirty="0"/>
              <a:t>–</a:t>
            </a:r>
            <a:r>
              <a:rPr lang="en-US" dirty="0">
                <a:hlinkClick r:id="rId5"/>
              </a:rPr>
              <a:t>http://policyviz.com/</a:t>
            </a:r>
            <a:r>
              <a:rPr lang="en-US" dirty="0"/>
              <a:t> </a:t>
            </a:r>
          </a:p>
          <a:p>
            <a:r>
              <a:rPr lang="en-US" dirty="0"/>
              <a:t>Storytelling with Data– </a:t>
            </a:r>
            <a:r>
              <a:rPr lang="en-US" dirty="0">
                <a:hlinkClick r:id="rId6"/>
              </a:rPr>
              <a:t>storytellingwithdata.com/</a:t>
            </a:r>
            <a:r>
              <a:rPr lang="en-US" dirty="0"/>
              <a:t> </a:t>
            </a:r>
          </a:p>
        </p:txBody>
      </p:sp>
    </p:spTree>
    <p:extLst>
      <p:ext uri="{BB962C8B-B14F-4D97-AF65-F5344CB8AC3E}">
        <p14:creationId xmlns:p14="http://schemas.microsoft.com/office/powerpoint/2010/main" val="14581810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Inspiration</a:t>
            </a:r>
          </a:p>
        </p:txBody>
      </p:sp>
      <p:sp>
        <p:nvSpPr>
          <p:cNvPr id="3" name="Content Placeholder 2"/>
          <p:cNvSpPr>
            <a:spLocks noGrp="1"/>
          </p:cNvSpPr>
          <p:nvPr>
            <p:ph idx="1"/>
          </p:nvPr>
        </p:nvSpPr>
        <p:spPr/>
        <p:txBody>
          <a:bodyPr/>
          <a:lstStyle/>
          <a:p>
            <a:r>
              <a:rPr lang="en-US" dirty="0"/>
              <a:t>Search Pinterest</a:t>
            </a:r>
          </a:p>
          <a:p>
            <a:r>
              <a:rPr lang="en-US" dirty="0">
                <a:hlinkClick r:id="rId3"/>
              </a:rPr>
              <a:t>informationisbeautifulawards.com</a:t>
            </a:r>
            <a:endParaRPr lang="en-US" dirty="0"/>
          </a:p>
          <a:p>
            <a:r>
              <a:rPr lang="en-US" dirty="0">
                <a:hlinkClick r:id="rId4"/>
              </a:rPr>
              <a:t>nytimes.com</a:t>
            </a:r>
            <a:r>
              <a:rPr lang="en-US" dirty="0"/>
              <a:t>  </a:t>
            </a:r>
          </a:p>
          <a:p>
            <a:r>
              <a:rPr lang="en-US" dirty="0">
                <a:hlinkClick r:id="rId5"/>
              </a:rPr>
              <a:t>worldpopdata.org</a:t>
            </a:r>
            <a:endParaRPr lang="en-US" dirty="0"/>
          </a:p>
          <a:p>
            <a:r>
              <a:rPr lang="en-US" dirty="0">
                <a:hlinkClick r:id="rId6"/>
              </a:rPr>
              <a:t>healthdata.org</a:t>
            </a:r>
            <a:endParaRPr lang="en-US" dirty="0"/>
          </a:p>
          <a:p>
            <a:r>
              <a:rPr lang="en-US" dirty="0">
                <a:hlinkClick r:id="rId7"/>
              </a:rPr>
              <a:t>africanhealthstats.org</a:t>
            </a:r>
            <a:endParaRPr lang="en-US" dirty="0"/>
          </a:p>
          <a:p>
            <a:r>
              <a:rPr lang="en-US" dirty="0">
                <a:hlinkClick r:id="rId8"/>
              </a:rPr>
              <a:t>ourworldindata.org</a:t>
            </a:r>
            <a:endParaRPr lang="en-US" dirty="0"/>
          </a:p>
          <a:p>
            <a:r>
              <a:rPr lang="en-US" dirty="0">
                <a:hlinkClick r:id="rId9"/>
              </a:rPr>
              <a:t>columnfivemedia.com</a:t>
            </a:r>
            <a:endParaRPr lang="en-US" dirty="0"/>
          </a:p>
        </p:txBody>
      </p:sp>
    </p:spTree>
    <p:extLst>
      <p:ext uri="{BB962C8B-B14F-4D97-AF65-F5344CB8AC3E}">
        <p14:creationId xmlns:p14="http://schemas.microsoft.com/office/powerpoint/2010/main" val="30541864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Books</a:t>
            </a:r>
          </a:p>
        </p:txBody>
      </p:sp>
      <p:sp>
        <p:nvSpPr>
          <p:cNvPr id="3" name="Content Placeholder 2"/>
          <p:cNvSpPr>
            <a:spLocks noGrp="1"/>
          </p:cNvSpPr>
          <p:nvPr>
            <p:ph idx="1"/>
          </p:nvPr>
        </p:nvSpPr>
        <p:spPr>
          <a:xfrm>
            <a:off x="847725" y="1219200"/>
            <a:ext cx="7729537" cy="5105400"/>
          </a:xfrm>
        </p:spPr>
        <p:txBody>
          <a:bodyPr/>
          <a:lstStyle/>
          <a:p>
            <a:r>
              <a:rPr lang="en-US" sz="2000" dirty="0">
                <a:hlinkClick r:id="rId3"/>
              </a:rPr>
              <a:t>The Truthful Art: Data, Charts, and Maps for Communication </a:t>
            </a:r>
            <a:endParaRPr lang="en-US" sz="2000" dirty="0"/>
          </a:p>
          <a:p>
            <a:r>
              <a:rPr lang="en-US" sz="2000" dirty="0">
                <a:hlinkClick r:id="rId4"/>
              </a:rPr>
              <a:t>Visualizing Data: Exploring and Explaining </a:t>
            </a:r>
            <a:r>
              <a:rPr lang="en-US" sz="2000">
                <a:hlinkClick r:id="rId4"/>
              </a:rPr>
              <a:t>Data With </a:t>
            </a:r>
            <a:r>
              <a:rPr lang="en-US" sz="2000" dirty="0">
                <a:hlinkClick r:id="rId4"/>
              </a:rPr>
              <a:t>the Processing Environment </a:t>
            </a:r>
            <a:r>
              <a:rPr lang="en-US" sz="2000" dirty="0"/>
              <a:t> </a:t>
            </a:r>
          </a:p>
          <a:p>
            <a:r>
              <a:rPr lang="en-US" sz="2000" dirty="0">
                <a:hlinkClick r:id="rId5"/>
              </a:rPr>
              <a:t>How Maps Work: Representation, Visualization, and Design </a:t>
            </a:r>
            <a:endParaRPr lang="en-US" sz="2000" dirty="0"/>
          </a:p>
          <a:p>
            <a:r>
              <a:rPr lang="en-US" sz="2000" dirty="0">
                <a:hlinkClick r:id="rId6"/>
              </a:rPr>
              <a:t>Better Presentations: A Guide for Scholars, Researchers, and Wonks </a:t>
            </a:r>
            <a:endParaRPr lang="en-US" sz="2000" dirty="0"/>
          </a:p>
          <a:p>
            <a:r>
              <a:rPr lang="en-US" sz="2000" dirty="0">
                <a:hlinkClick r:id="rId7"/>
              </a:rPr>
              <a:t>Infographics: The Power of Visual Storytelling</a:t>
            </a:r>
            <a:endParaRPr lang="en-US" sz="2000" dirty="0"/>
          </a:p>
          <a:p>
            <a:r>
              <a:rPr lang="en-US" sz="2000" dirty="0">
                <a:hlinkClick r:id="rId8"/>
              </a:rPr>
              <a:t>The Wall Street Journal Guide to Information Graphics: The Dos and Don'ts of Presenting Data, Facts, and Figures </a:t>
            </a:r>
            <a:r>
              <a:rPr lang="en-US" sz="2000" dirty="0"/>
              <a:t> </a:t>
            </a:r>
          </a:p>
          <a:p>
            <a:r>
              <a:rPr lang="en-US" sz="2000" dirty="0">
                <a:hlinkClick r:id="rId9"/>
              </a:rPr>
              <a:t>Visualize This: The FlowingData Guide to Design, Visualization, and Statistics </a:t>
            </a:r>
            <a:endParaRPr lang="en-US" sz="2000" dirty="0"/>
          </a:p>
          <a:p>
            <a:r>
              <a:rPr lang="en-US" sz="2000" u="sng" dirty="0">
                <a:hlinkClick r:id="rId10"/>
              </a:rPr>
              <a:t>Knowledge is Beautiful</a:t>
            </a:r>
            <a:endParaRPr lang="en-US" sz="2000" dirty="0"/>
          </a:p>
        </p:txBody>
      </p:sp>
    </p:spTree>
    <p:extLst>
      <p:ext uri="{BB962C8B-B14F-4D97-AF65-F5344CB8AC3E}">
        <p14:creationId xmlns:p14="http://schemas.microsoft.com/office/powerpoint/2010/main" val="433828115"/>
      </p:ext>
    </p:extLst>
  </p:cSld>
  <p:clrMapOvr>
    <a:masterClrMapping/>
  </p:clrMapOvr>
</p:sld>
</file>

<file path=ppt/theme/theme1.xml><?xml version="1.0" encoding="utf-8"?>
<a:theme xmlns:a="http://schemas.openxmlformats.org/drawingml/2006/main" name="Bold Stripes">
  <a:themeElements>
    <a:clrScheme name="Bold Stripes 1">
      <a:dk1>
        <a:srgbClr val="000000"/>
      </a:dk1>
      <a:lt1>
        <a:srgbClr val="EAEAEA"/>
      </a:lt1>
      <a:dk2>
        <a:srgbClr val="265E9E"/>
      </a:dk2>
      <a:lt2>
        <a:srgbClr val="EAEAEA"/>
      </a:lt2>
      <a:accent1>
        <a:srgbClr val="FFFFFF"/>
      </a:accent1>
      <a:accent2>
        <a:srgbClr val="DDDDDD"/>
      </a:accent2>
      <a:accent3>
        <a:srgbClr val="F3F3F3"/>
      </a:accent3>
      <a:accent4>
        <a:srgbClr val="000000"/>
      </a:accent4>
      <a:accent5>
        <a:srgbClr val="FFFFFF"/>
      </a:accent5>
      <a:accent6>
        <a:srgbClr val="C8C8C8"/>
      </a:accent6>
      <a:hlink>
        <a:srgbClr val="265E9E"/>
      </a:hlink>
      <a:folHlink>
        <a:srgbClr val="D05124"/>
      </a:folHlink>
    </a:clrScheme>
    <a:fontScheme name="Bold Strip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lnDef>
  </a:objectDefaults>
  <a:extraClrSchemeLst>
    <a:extraClrScheme>
      <a:clrScheme name="Bold Stripes 1">
        <a:dk1>
          <a:srgbClr val="000000"/>
        </a:dk1>
        <a:lt1>
          <a:srgbClr val="EAEAEA"/>
        </a:lt1>
        <a:dk2>
          <a:srgbClr val="265E9E"/>
        </a:dk2>
        <a:lt2>
          <a:srgbClr val="EAEAEA"/>
        </a:lt2>
        <a:accent1>
          <a:srgbClr val="FFFFFF"/>
        </a:accent1>
        <a:accent2>
          <a:srgbClr val="DDDDDD"/>
        </a:accent2>
        <a:accent3>
          <a:srgbClr val="F3F3F3"/>
        </a:accent3>
        <a:accent4>
          <a:srgbClr val="000000"/>
        </a:accent4>
        <a:accent5>
          <a:srgbClr val="FFFFFF"/>
        </a:accent5>
        <a:accent6>
          <a:srgbClr val="C8C8C8"/>
        </a:accent6>
        <a:hlink>
          <a:srgbClr val="265E9E"/>
        </a:hlink>
        <a:folHlink>
          <a:srgbClr val="D05124"/>
        </a:folHlink>
      </a:clrScheme>
      <a:clrMap bg1="lt1" tx1="dk1" bg2="lt2" tx2="dk2" accent1="accent1" accent2="accent2" accent3="accent3" accent4="accent4" accent5="accent5" accent6="accent6" hlink="hlink" folHlink="folHlink"/>
    </a:extraClrScheme>
    <a:extraClrScheme>
      <a:clrScheme name="Bold Stripes 2">
        <a:dk1>
          <a:srgbClr val="EAEAEA"/>
        </a:dk1>
        <a:lt1>
          <a:srgbClr val="FFFFFF"/>
        </a:lt1>
        <a:dk2>
          <a:srgbClr val="EAEAEA"/>
        </a:dk2>
        <a:lt2>
          <a:srgbClr val="FFFFFF"/>
        </a:lt2>
        <a:accent1>
          <a:srgbClr val="FFFFFF"/>
        </a:accent1>
        <a:accent2>
          <a:srgbClr val="DDDDDD"/>
        </a:accent2>
        <a:accent3>
          <a:srgbClr val="F3F3F3"/>
        </a:accent3>
        <a:accent4>
          <a:srgbClr val="DADADA"/>
        </a:accent4>
        <a:accent5>
          <a:srgbClr val="FFFFFF"/>
        </a:accent5>
        <a:accent6>
          <a:srgbClr val="C8C8C8"/>
        </a:accent6>
        <a:hlink>
          <a:srgbClr val="265E9E"/>
        </a:hlink>
        <a:folHlink>
          <a:srgbClr val="D05124"/>
        </a:folHlink>
      </a:clrScheme>
      <a:clrMap bg1="dk2" tx1="lt1" bg2="dk1" tx2="lt2" accent1="accent1" accent2="accent2" accent3="accent3" accent4="accent4" accent5="accent5" accent6="accent6" hlink="hlink" folHlink="folHlink"/>
    </a:extraClrScheme>
    <a:extraClrScheme>
      <a:clrScheme name="Bold Stripes 1">
        <a:dk1>
          <a:srgbClr val="000000"/>
        </a:dk1>
        <a:lt1>
          <a:srgbClr val="EAEAEA"/>
        </a:lt1>
        <a:dk2>
          <a:srgbClr val="265E9E"/>
        </a:dk2>
        <a:lt2>
          <a:srgbClr val="EAEAEA"/>
        </a:lt2>
        <a:accent1>
          <a:srgbClr val="FFFFFF"/>
        </a:accent1>
        <a:accent2>
          <a:srgbClr val="DDDDDD"/>
        </a:accent2>
        <a:accent3>
          <a:srgbClr val="F3F3F3"/>
        </a:accent3>
        <a:accent4>
          <a:srgbClr val="000000"/>
        </a:accent4>
        <a:accent5>
          <a:srgbClr val="FFFFFF"/>
        </a:accent5>
        <a:accent6>
          <a:srgbClr val="C8C8C8"/>
        </a:accent6>
        <a:hlink>
          <a:srgbClr val="265E9E"/>
        </a:hlink>
        <a:folHlink>
          <a:srgbClr val="D05124"/>
        </a:folHlink>
      </a:clrScheme>
      <a:clrMap bg1="lt1" tx1="dk1" bg2="lt2" tx2="dk2" accent1="accent1" accent2="accent2" accent3="accent3" accent4="accent4" accent5="accent5" accent6="accent6" hlink="hlink" folHlink="folHlink"/>
    </a:extraClrScheme>
    <a:extraClrScheme>
      <a:clrScheme name="Bold Stripes 2">
        <a:dk1>
          <a:srgbClr val="EAEAEA"/>
        </a:dk1>
        <a:lt1>
          <a:srgbClr val="FFFFFF"/>
        </a:lt1>
        <a:dk2>
          <a:srgbClr val="EAEAEA"/>
        </a:dk2>
        <a:lt2>
          <a:srgbClr val="FFFFFF"/>
        </a:lt2>
        <a:accent1>
          <a:srgbClr val="FFFFFF"/>
        </a:accent1>
        <a:accent2>
          <a:srgbClr val="DDDDDD"/>
        </a:accent2>
        <a:accent3>
          <a:srgbClr val="F3F3F3"/>
        </a:accent3>
        <a:accent4>
          <a:srgbClr val="DADADA"/>
        </a:accent4>
        <a:accent5>
          <a:srgbClr val="FFFFFF"/>
        </a:accent5>
        <a:accent6>
          <a:srgbClr val="C8C8C8"/>
        </a:accent6>
        <a:hlink>
          <a:srgbClr val="265E9E"/>
        </a:hlink>
        <a:folHlink>
          <a:srgbClr val="D05124"/>
        </a:folHlink>
      </a:clrScheme>
      <a:clrMap bg1="dk2" tx1="lt1" bg2="dk1" tx2="lt2" accent1="accent1" accent2="accent2" accent3="accent3" accent4="accent4" accent5="accent5" accent6="accent6" hlink="hlink" folHlink="folHlink"/>
    </a:extraClrScheme>
    <a:extraClrScheme>
      <a:clrScheme name="Bold Stripes 3">
        <a:dk1>
          <a:srgbClr val="000000"/>
        </a:dk1>
        <a:lt1>
          <a:srgbClr val="EAEAEA"/>
        </a:lt1>
        <a:dk2>
          <a:srgbClr val="6B4E49"/>
        </a:dk2>
        <a:lt2>
          <a:srgbClr val="EAEAEA"/>
        </a:lt2>
        <a:accent1>
          <a:srgbClr val="FFFFFF"/>
        </a:accent1>
        <a:accent2>
          <a:srgbClr val="DDDDDD"/>
        </a:accent2>
        <a:accent3>
          <a:srgbClr val="F3F3F3"/>
        </a:accent3>
        <a:accent4>
          <a:srgbClr val="000000"/>
        </a:accent4>
        <a:accent5>
          <a:srgbClr val="FFFFFF"/>
        </a:accent5>
        <a:accent6>
          <a:srgbClr val="C8C8C8"/>
        </a:accent6>
        <a:hlink>
          <a:srgbClr val="76544E"/>
        </a:hlink>
        <a:folHlink>
          <a:srgbClr val="D05124"/>
        </a:folHlink>
      </a:clrScheme>
      <a:clrMap bg1="lt1" tx1="dk1" bg2="lt2" tx2="dk2" accent1="accent1" accent2="accent2" accent3="accent3" accent4="accent4" accent5="accent5" accent6="accent6" hlink="hlink" folHlink="folHlink"/>
    </a:extraClrScheme>
    <a:extraClrScheme>
      <a:clrScheme name="Bold Stripes 4">
        <a:dk1>
          <a:srgbClr val="000000"/>
        </a:dk1>
        <a:lt1>
          <a:srgbClr val="EAEAEA"/>
        </a:lt1>
        <a:dk2>
          <a:srgbClr val="6B4E49"/>
        </a:dk2>
        <a:lt2>
          <a:srgbClr val="EAEAEA"/>
        </a:lt2>
        <a:accent1>
          <a:srgbClr val="FFFFFF"/>
        </a:accent1>
        <a:accent2>
          <a:srgbClr val="DDDDDD"/>
        </a:accent2>
        <a:accent3>
          <a:srgbClr val="F3F3F3"/>
        </a:accent3>
        <a:accent4>
          <a:srgbClr val="000000"/>
        </a:accent4>
        <a:accent5>
          <a:srgbClr val="FFFFFF"/>
        </a:accent5>
        <a:accent6>
          <a:srgbClr val="C8C8C8"/>
        </a:accent6>
        <a:hlink>
          <a:srgbClr val="76544E"/>
        </a:hlink>
        <a:folHlink>
          <a:srgbClr val="2E73C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ACE Data Visualization Module_v4" id="{30BD4BBE-1673-1640-B8D3-CA3AB008E173}" vid="{4B62809F-F1BF-F74F-9552-585B82BDF2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old Stripes 1">
    <a:dk1>
      <a:srgbClr val="000000"/>
    </a:dk1>
    <a:lt1>
      <a:srgbClr val="EAEAEA"/>
    </a:lt1>
    <a:dk2>
      <a:srgbClr val="265E9E"/>
    </a:dk2>
    <a:lt2>
      <a:srgbClr val="EAEAEA"/>
    </a:lt2>
    <a:accent1>
      <a:srgbClr val="FFFFFF"/>
    </a:accent1>
    <a:accent2>
      <a:srgbClr val="DDDDDD"/>
    </a:accent2>
    <a:accent3>
      <a:srgbClr val="F3F3F3"/>
    </a:accent3>
    <a:accent4>
      <a:srgbClr val="000000"/>
    </a:accent4>
    <a:accent5>
      <a:srgbClr val="FFFFFF"/>
    </a:accent5>
    <a:accent6>
      <a:srgbClr val="C8C8C8"/>
    </a:accent6>
    <a:hlink>
      <a:srgbClr val="265E9E"/>
    </a:hlink>
    <a:folHlink>
      <a:srgbClr val="D05124"/>
    </a:folHlink>
  </a:clrScheme>
</a:themeOverride>
</file>

<file path=docProps/app.xml><?xml version="1.0" encoding="utf-8"?>
<Properties xmlns="http://schemas.openxmlformats.org/officeDocument/2006/extended-properties" xmlns:vt="http://schemas.openxmlformats.org/officeDocument/2006/docPropsVTypes">
  <Template>Office Theme</Template>
  <TotalTime>170</TotalTime>
  <Words>3479</Words>
  <Application>Microsoft Office PowerPoint</Application>
  <PresentationFormat>On-screen Show (4:3)</PresentationFormat>
  <Paragraphs>199</Paragraphs>
  <Slides>30</Slides>
  <Notes>30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Arial Black</vt:lpstr>
      <vt:lpstr>Calibri</vt:lpstr>
      <vt:lpstr>Wingdings</vt:lpstr>
      <vt:lpstr>Bold Stripes</vt:lpstr>
      <vt:lpstr> Visualizing Data Part Two: Design and Tools</vt:lpstr>
      <vt:lpstr>PowerPoint Presentation</vt:lpstr>
      <vt:lpstr>Use Your “Ink” Strategically</vt:lpstr>
      <vt:lpstr>Use Your “Ink” Strategically</vt:lpstr>
      <vt:lpstr>Use Your “Ink” Strategically</vt:lpstr>
      <vt:lpstr>Text Tips</vt:lpstr>
      <vt:lpstr>Put the Key Message Right in the Title</vt:lpstr>
      <vt:lpstr>Text Instead of Graph?</vt:lpstr>
      <vt:lpstr>Text Instead of Graph?</vt:lpstr>
      <vt:lpstr>The Importance of Color</vt:lpstr>
      <vt:lpstr>Color Tips</vt:lpstr>
      <vt:lpstr>Color Has Meaning</vt:lpstr>
      <vt:lpstr>Color Ideas</vt:lpstr>
      <vt:lpstr>Votes Across Party Lines in the U.S. House of Representatives</vt:lpstr>
      <vt:lpstr>Effectiveness of the Measles Vaccine</vt:lpstr>
      <vt:lpstr>Icons</vt:lpstr>
      <vt:lpstr>Photography</vt:lpstr>
      <vt:lpstr>Interactivity</vt:lpstr>
      <vt:lpstr>Assignment: Make it Better</vt:lpstr>
      <vt:lpstr>Assignment: Make it Better</vt:lpstr>
      <vt:lpstr>Assignment: Make it Better</vt:lpstr>
      <vt:lpstr>Assignment: Make it Better</vt:lpstr>
      <vt:lpstr>PowerPoint Presentation</vt:lpstr>
      <vt:lpstr>Tools for Creating</vt:lpstr>
      <vt:lpstr>Suggested Workflow</vt:lpstr>
      <vt:lpstr>Suggested Workflow</vt:lpstr>
      <vt:lpstr>Need Help or Suggestions?</vt:lpstr>
      <vt:lpstr>Online Resources</vt:lpstr>
      <vt:lpstr>For Inspiration</vt:lpstr>
      <vt:lpstr>Books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Visualizing Data Part II: Design and Tools</dc:title>
  <dc:creator>Marissa Yeakey</dc:creator>
  <cp:lastModifiedBy>Marissa Yeakey</cp:lastModifiedBy>
  <cp:revision>11</cp:revision>
  <dcterms:created xsi:type="dcterms:W3CDTF">2016-11-18T19:38:43Z</dcterms:created>
  <dcterms:modified xsi:type="dcterms:W3CDTF">2018-12-11T22:48:26Z</dcterms:modified>
</cp:coreProperties>
</file>