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3" r:id="rId1"/>
  </p:sldMasterIdLst>
  <p:notesMasterIdLst>
    <p:notesMasterId r:id="rId40"/>
  </p:notesMasterIdLst>
  <p:handoutMasterIdLst>
    <p:handoutMasterId r:id="rId41"/>
  </p:handoutMasterIdLst>
  <p:sldIdLst>
    <p:sldId id="266" r:id="rId2"/>
    <p:sldId id="366" r:id="rId3"/>
    <p:sldId id="292" r:id="rId4"/>
    <p:sldId id="265" r:id="rId5"/>
    <p:sldId id="270" r:id="rId6"/>
    <p:sldId id="267" r:id="rId7"/>
    <p:sldId id="371" r:id="rId8"/>
    <p:sldId id="299" r:id="rId9"/>
    <p:sldId id="300" r:id="rId10"/>
    <p:sldId id="301" r:id="rId11"/>
    <p:sldId id="356" r:id="rId12"/>
    <p:sldId id="364" r:id="rId13"/>
    <p:sldId id="304" r:id="rId14"/>
    <p:sldId id="302" r:id="rId15"/>
    <p:sldId id="305" r:id="rId16"/>
    <p:sldId id="308" r:id="rId17"/>
    <p:sldId id="309" r:id="rId18"/>
    <p:sldId id="311" r:id="rId19"/>
    <p:sldId id="310" r:id="rId20"/>
    <p:sldId id="372" r:id="rId21"/>
    <p:sldId id="357" r:id="rId22"/>
    <p:sldId id="306" r:id="rId23"/>
    <p:sldId id="313" r:id="rId24"/>
    <p:sldId id="323" r:id="rId25"/>
    <p:sldId id="377" r:id="rId26"/>
    <p:sldId id="378" r:id="rId27"/>
    <p:sldId id="379" r:id="rId28"/>
    <p:sldId id="324" r:id="rId29"/>
    <p:sldId id="314" r:id="rId30"/>
    <p:sldId id="315" r:id="rId31"/>
    <p:sldId id="317" r:id="rId32"/>
    <p:sldId id="318" r:id="rId33"/>
    <p:sldId id="319" r:id="rId34"/>
    <p:sldId id="320" r:id="rId35"/>
    <p:sldId id="321" r:id="rId36"/>
    <p:sldId id="367" r:id="rId37"/>
    <p:sldId id="322" r:id="rId38"/>
    <p:sldId id="376" r:id="rId39"/>
  </p:sldIdLst>
  <p:sldSz cx="9144000" cy="6858000" type="screen4x3"/>
  <p:notesSz cx="6881813" cy="9296400"/>
  <p:custDataLst>
    <p:tags r:id="rId42"/>
  </p:custDataLst>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Default Section" id="{1C2A8F58-ECB2-4534-83D9-39FF88EC33B7}">
          <p14:sldIdLst>
            <p14:sldId id="266"/>
            <p14:sldId id="366"/>
          </p14:sldIdLst>
        </p14:section>
        <p14:section name="What is Data Viz" id="{F11DE814-DE54-41C6-AFA2-BAD9BEF97CA8}">
          <p14:sldIdLst>
            <p14:sldId id="292"/>
            <p14:sldId id="265"/>
            <p14:sldId id="270"/>
            <p14:sldId id="267"/>
            <p14:sldId id="371"/>
            <p14:sldId id="299"/>
            <p14:sldId id="300"/>
            <p14:sldId id="301"/>
            <p14:sldId id="356"/>
            <p14:sldId id="364"/>
            <p14:sldId id="304"/>
            <p14:sldId id="302"/>
            <p14:sldId id="305"/>
          </p14:sldIdLst>
        </p14:section>
        <p14:section name="Why Use Data Viz" id="{56CE3459-A80D-4CD3-854F-951F47497992}">
          <p14:sldIdLst>
            <p14:sldId id="308"/>
            <p14:sldId id="309"/>
            <p14:sldId id="311"/>
            <p14:sldId id="310"/>
            <p14:sldId id="372"/>
            <p14:sldId id="357"/>
            <p14:sldId id="306"/>
          </p14:sldIdLst>
        </p14:section>
        <p14:section name="Planning Your Data Viz" id="{61991F6F-B9F1-4209-A5A0-22C31EDB7A45}">
          <p14:sldIdLst>
            <p14:sldId id="313"/>
            <p14:sldId id="323"/>
            <p14:sldId id="377"/>
            <p14:sldId id="378"/>
            <p14:sldId id="379"/>
            <p14:sldId id="324"/>
            <p14:sldId id="314"/>
            <p14:sldId id="315"/>
            <p14:sldId id="317"/>
            <p14:sldId id="318"/>
            <p14:sldId id="319"/>
            <p14:sldId id="320"/>
            <p14:sldId id="321"/>
            <p14:sldId id="367"/>
            <p14:sldId id="322"/>
            <p14:sldId id="3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di Worley" initials="HW" lastIdx="1" clrIdx="0">
    <p:extLst>
      <p:ext uri="{19B8F6BF-5375-455C-9EA6-DF929625EA0E}">
        <p15:presenceInfo xmlns:p15="http://schemas.microsoft.com/office/powerpoint/2012/main" userId="S-1-5-21-94512158-1502817275-145704350-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AD42"/>
    <a:srgbClr val="9A3F00"/>
    <a:srgbClr val="663300"/>
    <a:srgbClr val="000000"/>
    <a:srgbClr val="A2A2A2"/>
    <a:srgbClr val="008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2" autoAdjust="0"/>
    <p:restoredTop sz="58100" autoAdjust="0"/>
  </p:normalViewPr>
  <p:slideViewPr>
    <p:cSldViewPr showGuides="1">
      <p:cViewPr varScale="1">
        <p:scale>
          <a:sx n="64" d="100"/>
          <a:sy n="64" d="100"/>
        </p:scale>
        <p:origin x="2262" y="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howGuides="1">
      <p:cViewPr varScale="1">
        <p:scale>
          <a:sx n="81" d="100"/>
          <a:sy n="81" d="100"/>
        </p:scale>
        <p:origin x="3168" y="10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82913"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1027" name="Rectangle 3"/>
          <p:cNvSpPr>
            <a:spLocks noGrp="1" noChangeArrowheads="1"/>
          </p:cNvSpPr>
          <p:nvPr>
            <p:ph type="dt" sz="quarter" idx="1"/>
          </p:nvPr>
        </p:nvSpPr>
        <p:spPr bwMode="auto">
          <a:xfrm>
            <a:off x="3898900" y="0"/>
            <a:ext cx="2982913"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028" name="Rectangle 4"/>
          <p:cNvSpPr>
            <a:spLocks noGrp="1" noChangeArrowheads="1"/>
          </p:cNvSpPr>
          <p:nvPr>
            <p:ph type="ftr" sz="quarter" idx="2"/>
          </p:nvPr>
        </p:nvSpPr>
        <p:spPr bwMode="auto">
          <a:xfrm>
            <a:off x="0" y="8831263"/>
            <a:ext cx="2982913"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1029" name="Rectangle 5"/>
          <p:cNvSpPr>
            <a:spLocks noGrp="1" noChangeArrowheads="1"/>
          </p:cNvSpPr>
          <p:nvPr>
            <p:ph type="sldNum" sz="quarter" idx="3"/>
          </p:nvPr>
        </p:nvSpPr>
        <p:spPr bwMode="auto">
          <a:xfrm>
            <a:off x="3898900" y="8831263"/>
            <a:ext cx="2982913"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pPr>
              <a:defRPr/>
            </a:pPr>
            <a:fld id="{322A5ED6-ABFF-475A-BC54-91CA69F702AA}" type="slidenum">
              <a:rPr lang="en-US" altLang="en-US"/>
              <a:pPr>
                <a:defRPr/>
              </a:pPr>
              <a:t>‹#›</a:t>
            </a:fld>
            <a:endParaRPr lang="en-US" altLang="en-US"/>
          </a:p>
        </p:txBody>
      </p:sp>
    </p:spTree>
    <p:extLst>
      <p:ext uri="{BB962C8B-B14F-4D97-AF65-F5344CB8AC3E}">
        <p14:creationId xmlns:p14="http://schemas.microsoft.com/office/powerpoint/2010/main" val="2557193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82913"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79875" name="Rectangle 3"/>
          <p:cNvSpPr>
            <a:spLocks noGrp="1" noChangeArrowheads="1"/>
          </p:cNvSpPr>
          <p:nvPr>
            <p:ph type="dt" idx="1"/>
          </p:nvPr>
        </p:nvSpPr>
        <p:spPr bwMode="auto">
          <a:xfrm>
            <a:off x="3898900" y="0"/>
            <a:ext cx="2982913"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6913"/>
            <a:ext cx="4646613"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7" name="Rectangle 5"/>
          <p:cNvSpPr>
            <a:spLocks noGrp="1" noChangeArrowheads="1"/>
          </p:cNvSpPr>
          <p:nvPr>
            <p:ph type="body" sz="quarter" idx="3"/>
          </p:nvPr>
        </p:nvSpPr>
        <p:spPr bwMode="auto">
          <a:xfrm>
            <a:off x="917575" y="4416425"/>
            <a:ext cx="5046663"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9878" name="Rectangle 6"/>
          <p:cNvSpPr>
            <a:spLocks noGrp="1" noChangeArrowheads="1"/>
          </p:cNvSpPr>
          <p:nvPr>
            <p:ph type="ftr" sz="quarter" idx="4"/>
          </p:nvPr>
        </p:nvSpPr>
        <p:spPr bwMode="auto">
          <a:xfrm>
            <a:off x="0" y="8831263"/>
            <a:ext cx="2982913"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79879" name="Rectangle 7"/>
          <p:cNvSpPr>
            <a:spLocks noGrp="1" noChangeArrowheads="1"/>
          </p:cNvSpPr>
          <p:nvPr>
            <p:ph type="sldNum" sz="quarter" idx="5"/>
          </p:nvPr>
        </p:nvSpPr>
        <p:spPr bwMode="auto">
          <a:xfrm>
            <a:off x="3898900" y="8831263"/>
            <a:ext cx="2982913"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pPr>
              <a:defRPr/>
            </a:pPr>
            <a:fld id="{46461E59-AEBB-47B2-B923-25FEB95E06DB}" type="slidenum">
              <a:rPr lang="en-US" altLang="en-US"/>
              <a:pPr>
                <a:defRPr/>
              </a:pPr>
              <a:t>‹#›</a:t>
            </a:fld>
            <a:endParaRPr lang="en-US" altLang="en-US"/>
          </a:p>
        </p:txBody>
      </p:sp>
    </p:spTree>
    <p:extLst>
      <p:ext uri="{BB962C8B-B14F-4D97-AF65-F5344CB8AC3E}">
        <p14:creationId xmlns:p14="http://schemas.microsoft.com/office/powerpoint/2010/main" val="3339260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charset="0"/>
                <a:ea typeface="ＭＳ Ｐゴシック" pitchFamily="34" charset="-128"/>
                <a:cs typeface="ＭＳ Ｐゴシック" charset="-128"/>
              </a:rPr>
              <a:t>Welcome to our presentation</a:t>
            </a:r>
            <a:r>
              <a:rPr lang="en-US" sz="1200" b="0" i="0" kern="1200" baseline="0" dirty="0">
                <a:solidFill>
                  <a:schemeClr val="tx1"/>
                </a:solidFill>
                <a:effectLst/>
                <a:latin typeface="Arial" charset="0"/>
                <a:ea typeface="ＭＳ Ｐゴシック" pitchFamily="34" charset="-128"/>
                <a:cs typeface="ＭＳ Ｐゴシック" charset="-128"/>
              </a:rPr>
              <a:t> </a:t>
            </a:r>
            <a:r>
              <a:rPr lang="en-US" sz="1200" b="0" i="0" kern="1200" baseline="0">
                <a:solidFill>
                  <a:schemeClr val="tx1"/>
                </a:solidFill>
                <a:effectLst/>
                <a:latin typeface="Arial" charset="0"/>
                <a:ea typeface="ＭＳ Ｐゴシック" pitchFamily="34" charset="-128"/>
                <a:cs typeface="ＭＳ Ｐゴシック" charset="-128"/>
              </a:rPr>
              <a:t>on</a:t>
            </a:r>
            <a:r>
              <a:rPr lang="en-US" sz="1200" b="0" i="0" kern="1200">
                <a:solidFill>
                  <a:schemeClr val="tx1"/>
                </a:solidFill>
                <a:effectLst/>
                <a:latin typeface="Arial" charset="0"/>
                <a:ea typeface="ＭＳ Ｐゴシック" pitchFamily="34" charset="-128"/>
                <a:cs typeface="ＭＳ Ｐゴシック" charset="-128"/>
              </a:rPr>
              <a:t> Visualizing Data.</a:t>
            </a:r>
            <a:r>
              <a:rPr lang="en-US" sz="1200" b="0" i="0" kern="1200" baseline="0">
                <a:solidFill>
                  <a:schemeClr val="tx1"/>
                </a:solidFill>
                <a:effectLst/>
                <a:latin typeface="Arial" charset="0"/>
                <a:ea typeface="ＭＳ Ｐゴシック" pitchFamily="34" charset="-128"/>
                <a:cs typeface="ＭＳ Ｐゴシック" charset="-128"/>
              </a:rPr>
              <a:t>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a:t>
            </a:fld>
            <a:endParaRPr lang="en-US" altLang="en-US"/>
          </a:p>
        </p:txBody>
      </p:sp>
    </p:spTree>
    <p:extLst>
      <p:ext uri="{BB962C8B-B14F-4D97-AF65-F5344CB8AC3E}">
        <p14:creationId xmlns:p14="http://schemas.microsoft.com/office/powerpoint/2010/main" val="1822210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Our</a:t>
            </a:r>
            <a:r>
              <a:rPr lang="en-US" baseline="0" dirty="0"/>
              <a:t> goals for Part One of the presentation are to teach the basics of data visualization or “data </a:t>
            </a:r>
            <a:r>
              <a:rPr lang="en-US" baseline="0" dirty="0" err="1"/>
              <a:t>viz</a:t>
            </a:r>
            <a:r>
              <a:rPr lang="en-US" baseline="0" dirty="0"/>
              <a:t>” as we will call it. You will learn the definition of data </a:t>
            </a:r>
            <a:r>
              <a:rPr lang="en-US" baseline="0" dirty="0" err="1"/>
              <a:t>viz</a:t>
            </a:r>
            <a:r>
              <a:rPr lang="en-US" baseline="0" dirty="0"/>
              <a:t>, why they can be effective to communicate information, and how to plan for one. Part Two of this presentation will review useful design tips for data </a:t>
            </a:r>
            <a:r>
              <a:rPr lang="en-US" baseline="0" dirty="0" err="1"/>
              <a:t>viz</a:t>
            </a:r>
            <a:r>
              <a:rPr lang="en-US" baseline="0" dirty="0"/>
              <a:t> and some suggested tools you can use to make them. </a:t>
            </a:r>
            <a:r>
              <a:rPr lang="en-US" sz="1200" b="0" i="0" kern="1200" dirty="0">
                <a:solidFill>
                  <a:schemeClr val="tx1"/>
                </a:solidFill>
                <a:effectLst/>
                <a:latin typeface="Arial" charset="0"/>
                <a:ea typeface="ＭＳ Ｐゴシック" pitchFamily="34" charset="-128"/>
                <a:cs typeface="ＭＳ Ｐゴシック" charset="-128"/>
              </a:rPr>
              <a:t>After listening</a:t>
            </a:r>
            <a:r>
              <a:rPr lang="en-US" sz="1200" b="0" i="0" kern="1200" baseline="0" dirty="0">
                <a:solidFill>
                  <a:schemeClr val="tx1"/>
                </a:solidFill>
                <a:effectLst/>
                <a:latin typeface="Arial" charset="0"/>
                <a:ea typeface="ＭＳ Ｐゴシック" pitchFamily="34" charset="-128"/>
                <a:cs typeface="ＭＳ Ｐゴシック" charset="-128"/>
              </a:rPr>
              <a:t> to </a:t>
            </a:r>
            <a:r>
              <a:rPr lang="en-US" sz="1200" b="0" i="0" kern="1200" dirty="0">
                <a:solidFill>
                  <a:schemeClr val="tx1"/>
                </a:solidFill>
                <a:effectLst/>
                <a:latin typeface="Arial" charset="0"/>
                <a:ea typeface="ＭＳ Ｐゴシック" pitchFamily="34" charset="-128"/>
                <a:cs typeface="ＭＳ Ｐゴシック" charset="-128"/>
              </a:rPr>
              <a:t>the</a:t>
            </a:r>
            <a:r>
              <a:rPr lang="en-US" sz="1200" b="0" i="0" kern="1200" baseline="0" dirty="0">
                <a:solidFill>
                  <a:schemeClr val="tx1"/>
                </a:solidFill>
                <a:effectLst/>
                <a:latin typeface="Arial" charset="0"/>
                <a:ea typeface="ＭＳ Ｐゴシック" pitchFamily="34" charset="-128"/>
                <a:cs typeface="ＭＳ Ｐゴシック" charset="-128"/>
              </a:rPr>
              <a:t> two</a:t>
            </a:r>
            <a:r>
              <a:rPr lang="en-US" sz="1200" b="0" i="0" kern="1200" dirty="0">
                <a:solidFill>
                  <a:schemeClr val="tx1"/>
                </a:solidFill>
                <a:effectLst/>
                <a:latin typeface="Arial" charset="0"/>
                <a:ea typeface="ＭＳ Ｐゴシック" pitchFamily="34" charset="-128"/>
                <a:cs typeface="ＭＳ Ｐゴシック" charset="-128"/>
              </a:rPr>
              <a:t> parts, we hope that you can create compelling data visualizations on your own or direct a designer to help you achieve your data </a:t>
            </a:r>
            <a:r>
              <a:rPr lang="en-US" sz="1200" b="0" i="0" kern="1200" dirty="0" err="1">
                <a:solidFill>
                  <a:schemeClr val="tx1"/>
                </a:solidFill>
                <a:effectLst/>
                <a:latin typeface="Arial" charset="0"/>
                <a:ea typeface="ＭＳ Ｐゴシック" pitchFamily="34" charset="-128"/>
                <a:cs typeface="ＭＳ Ｐゴシック" charset="-128"/>
              </a:rPr>
              <a:t>viz</a:t>
            </a:r>
            <a:r>
              <a:rPr lang="en-US" sz="1200" b="0" i="0" kern="1200" dirty="0">
                <a:solidFill>
                  <a:schemeClr val="tx1"/>
                </a:solidFill>
                <a:effectLst/>
                <a:latin typeface="Arial" charset="0"/>
                <a:ea typeface="ＭＳ Ｐゴシック" pitchFamily="34" charset="-128"/>
                <a:cs typeface="ＭＳ Ｐゴシック" charset="-128"/>
              </a:rPr>
              <a:t> goals.</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a:t>
            </a:fld>
            <a:endParaRPr lang="en-US" altLang="en-US"/>
          </a:p>
        </p:txBody>
      </p:sp>
    </p:spTree>
    <p:extLst>
      <p:ext uri="{BB962C8B-B14F-4D97-AF65-F5344CB8AC3E}">
        <p14:creationId xmlns:p14="http://schemas.microsoft.com/office/powerpoint/2010/main" val="39932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first question to answer is what is data visualization?</a:t>
            </a:r>
            <a:r>
              <a:rPr lang="en-US" baseline="0" dirty="0"/>
              <a:t> Let’s see what people here think.</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a:t>
            </a:fld>
            <a:endParaRPr lang="en-US" altLang="en-US"/>
          </a:p>
        </p:txBody>
      </p:sp>
    </p:spTree>
    <p:extLst>
      <p:ext uri="{BB962C8B-B14F-4D97-AF65-F5344CB8AC3E}">
        <p14:creationId xmlns:p14="http://schemas.microsoft.com/office/powerpoint/2010/main" val="1533911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four examples of graphics that may or may not be considered a data viz. I</a:t>
            </a:r>
            <a:r>
              <a:rPr lang="en-US" baseline="0" dirty="0"/>
              <a:t> will preface this by saying the answer to what is a data viz will not always be clear. </a:t>
            </a:r>
            <a:r>
              <a:rPr lang="en-US" dirty="0"/>
              <a:t>For the first one, this bar graph, please raise your hand if you think this is a data viz. Now</a:t>
            </a:r>
            <a:r>
              <a:rPr lang="en-US" baseline="0" dirty="0"/>
              <a:t> raise your hand if you don’t think so. Is anyone unsure? Does anyone want to explain why they thought yes or no? </a:t>
            </a:r>
            <a:r>
              <a:rPr lang="en-US" b="1" baseline="0" dirty="0"/>
              <a:t>Generate responses. Do the same for next three examples, but proceed quickly. Note that we will offer our opinion on what is/is not data viz on slide 7.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4</a:t>
            </a:fld>
            <a:endParaRPr lang="en-US" altLang="en-US"/>
          </a:p>
        </p:txBody>
      </p:sp>
    </p:spTree>
    <p:extLst>
      <p:ext uri="{BB962C8B-B14F-4D97-AF65-F5344CB8AC3E}">
        <p14:creationId xmlns:p14="http://schemas.microsoft.com/office/powerpoint/2010/main" val="778140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quote from Amanda Cox, who does a</a:t>
            </a:r>
            <a:r>
              <a:rPr lang="en-US" baseline="0" dirty="0"/>
              <a:t> lot of data viz work at </a:t>
            </a:r>
            <a:r>
              <a:rPr lang="en-US" i="1" baseline="0" dirty="0"/>
              <a:t>The New York Times</a:t>
            </a:r>
            <a:r>
              <a:rPr lang="en-US" baseline="0" dirty="0"/>
              <a:t> (which is a good place to look for examples, by the way). “Nicely designed posters with a few numbers on them aren’t really data viz.” This quote nails one thing that you MUST have to be a data </a:t>
            </a:r>
            <a:r>
              <a:rPr lang="en-US" baseline="0" dirty="0" err="1"/>
              <a:t>viz</a:t>
            </a:r>
            <a:r>
              <a:rPr lang="en-US" baseline="0" dirty="0"/>
              <a:t>, and that is NUMBERS. But as Amanda points out, you need more than numbers.</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5</a:t>
            </a:fld>
            <a:endParaRPr lang="en-US" altLang="en-US"/>
          </a:p>
        </p:txBody>
      </p:sp>
    </p:spTree>
    <p:extLst>
      <p:ext uri="{BB962C8B-B14F-4D97-AF65-F5344CB8AC3E}">
        <p14:creationId xmlns:p14="http://schemas.microsoft.com/office/powerpoint/2010/main" val="193117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a lot of definitions for data </a:t>
            </a:r>
            <a:r>
              <a:rPr lang="en-US" baseline="0" dirty="0" err="1"/>
              <a:t>viz</a:t>
            </a:r>
            <a:r>
              <a:rPr lang="en-US" baseline="0" dirty="0"/>
              <a:t> floating around out there, but we’d like to propose the following one. We define data viz as a </a:t>
            </a:r>
            <a:r>
              <a:rPr lang="en-US" baseline="0" dirty="0" err="1"/>
              <a:t>nontext</a:t>
            </a:r>
            <a:r>
              <a:rPr lang="en-US" baseline="0" dirty="0"/>
              <a:t>-based representation of data that enhances the understanding of that data. By “</a:t>
            </a:r>
            <a:r>
              <a:rPr lang="en-US" baseline="0" dirty="0" err="1"/>
              <a:t>nontext</a:t>
            </a:r>
            <a:r>
              <a:rPr lang="en-US" baseline="0" dirty="0"/>
              <a:t>” we mean something other than a set of words or numbers/numerals. You’re taking numbers and turning them into something visual so that you are able to learn something more clearly about those numbers.</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6</a:t>
            </a:fld>
            <a:endParaRPr lang="en-US" altLang="en-US"/>
          </a:p>
        </p:txBody>
      </p:sp>
    </p:spTree>
    <p:extLst>
      <p:ext uri="{BB962C8B-B14F-4D97-AF65-F5344CB8AC3E}">
        <p14:creationId xmlns:p14="http://schemas.microsoft.com/office/powerpoint/2010/main" val="68487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our definition, let’s discuss these examples once more. The</a:t>
            </a:r>
            <a:r>
              <a:rPr lang="en-US" baseline="0" dirty="0"/>
              <a:t> first one is your standard bar chart, which is one of the most basic type of data visualizations out there. When you take numbers and graph them with bars or lines, you’re seeing something other than text that explains what’s happening with those numbers, so that would be considered a data viz. But some of you may be looking closely and thinking, but this chart doesn’t have any numbers! Correct. We would need to add more information here for this chart to actually be a data viz</a:t>
            </a:r>
            <a:r>
              <a:rPr lang="is-IS" baseline="0" dirty="0"/>
              <a:t>… namely, the data. And labels. But we’ll get more into that later. </a:t>
            </a:r>
          </a:p>
          <a:p>
            <a:endParaRPr lang="is-IS" baseline="0" dirty="0"/>
          </a:p>
          <a:p>
            <a:r>
              <a:rPr lang="is-IS" baseline="0" dirty="0"/>
              <a:t>The second example may be a bit tricky. The thumbs up icon is a type of visual, but it’s not actually saying much about the number except that this 58% is a good thing. We would argue this icon doesn’t really turn the value of the number into anything visual, meaning you aren’t seeing 58% in a form that’s not text. Based on our definition, we’d say this example is not a data viz. </a:t>
            </a:r>
          </a:p>
          <a:p>
            <a:endParaRPr lang="is-IS" baseline="0" dirty="0"/>
          </a:p>
          <a:p>
            <a:r>
              <a:rPr lang="is-IS" baseline="0" dirty="0"/>
              <a:t>The map on the bottom left is pretty standard. It has roads, buildings, and names of places labeled, but no numbers. If we think about it, a map intrinsically contains data about distances between places so that your mind can perceive those distance numbers accurately. So we would argue that maps are data visualizations.</a:t>
            </a:r>
          </a:p>
          <a:p>
            <a:endParaRPr lang="is-IS" baseline="0" dirty="0"/>
          </a:p>
          <a:p>
            <a:r>
              <a:rPr lang="is-IS" baseline="0" dirty="0"/>
              <a:t>This last example may be what one typically thinks of when they hear “data viz.” It’s a really complicated-looking graph with a bunch of colors and geometric shapes. Yes, this could definitely be considered a data viz. But we’d also want to look more closely at it to make sure it does an effective job of communicating what these numbers mean. </a:t>
            </a:r>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7</a:t>
            </a:fld>
            <a:endParaRPr lang="en-US" altLang="en-US"/>
          </a:p>
        </p:txBody>
      </p:sp>
    </p:spTree>
    <p:extLst>
      <p:ext uri="{BB962C8B-B14F-4D97-AF65-F5344CB8AC3E}">
        <p14:creationId xmlns:p14="http://schemas.microsoft.com/office/powerpoint/2010/main" val="1426153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“Infographic” is a term often used interchangeably with “data viz.” </a:t>
            </a:r>
            <a:r>
              <a:rPr lang="en-US" baseline="0" dirty="0"/>
              <a:t>You’re going to find a lot of opinions out there on what constitutes a data viz versus an infographic. Just remember, for anything called a data </a:t>
            </a:r>
            <a:r>
              <a:rPr lang="en-US" baseline="0" dirty="0" err="1"/>
              <a:t>viz</a:t>
            </a:r>
            <a:r>
              <a:rPr lang="en-US" baseline="0" dirty="0"/>
              <a:t>, you need DATA. And not just data. You need the graphic or illustration or visual to make the data easier to understand, not just arrange the data nicely on a screen. Many infographics do not, in fact, include data.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8</a:t>
            </a:fld>
            <a:endParaRPr lang="en-US" altLang="en-US"/>
          </a:p>
        </p:txBody>
      </p:sp>
    </p:spTree>
    <p:extLst>
      <p:ext uri="{BB962C8B-B14F-4D97-AF65-F5344CB8AC3E}">
        <p14:creationId xmlns:p14="http://schemas.microsoft.com/office/powerpoint/2010/main" val="940952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ask Google what a data viz is and what an infographic is, these results are what will come up. For the most part, we can see on the left that the term ”data viz” is more associated with graphs, geometric shapes, color-coded elements, and numbers. On the right, we see that “infographic” means something a little different. These examples are more like collections of facts arranged nicely with icons, pictorials, and numbers sprinkled</a:t>
            </a:r>
            <a:r>
              <a:rPr lang="en-US" baseline="0" dirty="0"/>
              <a:t> throughout. They tend to use a lot more text in order to tell a story about a topic. Certainly, some of these infographics could include data viz examples within them, but on the whole, they look different and are more editorially driven.</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9</a:t>
            </a:fld>
            <a:endParaRPr lang="en-US" altLang="en-US"/>
          </a:p>
        </p:txBody>
      </p:sp>
    </p:spTree>
    <p:extLst>
      <p:ext uri="{BB962C8B-B14F-4D97-AF65-F5344CB8AC3E}">
        <p14:creationId xmlns:p14="http://schemas.microsoft.com/office/powerpoint/2010/main" val="75489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what would classically be called an infographic. </a:t>
            </a:r>
            <a:r>
              <a:rPr lang="en-US" baseline="0" dirty="0"/>
              <a:t>It includes different sections that explore subcategories of the topic. </a:t>
            </a:r>
            <a:r>
              <a:rPr lang="en-US" b="1" baseline="0" dirty="0"/>
              <a:t>(Click)</a:t>
            </a:r>
            <a:r>
              <a:rPr lang="en-US" baseline="0" dirty="0"/>
              <a:t> One of the sections even has a little data viz in it—a modified pie chart. </a:t>
            </a:r>
            <a:r>
              <a:rPr lang="en-US" b="1" baseline="0" dirty="0"/>
              <a:t>(Click) </a:t>
            </a:r>
            <a:r>
              <a:rPr lang="en-US" baseline="0" dirty="0"/>
              <a:t>But then we see another section that doesn’t have any data visualized. It’s just text that lists out facts. The style of the design is typical for infographics (nowadays). It offers a lot of little icons and pictures to draw your eye, not because they have anything to do with data, but because they are visually appealing.   </a:t>
            </a:r>
          </a:p>
          <a:p>
            <a:endParaRPr lang="en-US" baseline="0" dirty="0"/>
          </a:p>
          <a:p>
            <a:r>
              <a:rPr lang="en-US" baseline="0" dirty="0"/>
              <a:t>Also note that this whole thing is meant to be read in order, starting with “Why Vacation Time is Good</a:t>
            </a:r>
            <a:r>
              <a:rPr lang="is-IS" baseline="0" dirty="0"/>
              <a:t>…</a:t>
            </a:r>
            <a:r>
              <a:rPr lang="en-US" baseline="0" dirty="0"/>
              <a:t>” and then “</a:t>
            </a:r>
            <a:r>
              <a:rPr lang="is-IS" baseline="0" dirty="0"/>
              <a:t>…For a Smarter Brain”, followed by “...For the Mind/Body Connection.”</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10</a:t>
            </a:fld>
            <a:endParaRPr lang="en-US" altLang="en-US"/>
          </a:p>
        </p:txBody>
      </p:sp>
    </p:spTree>
    <p:extLst>
      <p:ext uri="{BB962C8B-B14F-4D97-AF65-F5344CB8AC3E}">
        <p14:creationId xmlns:p14="http://schemas.microsoft.com/office/powerpoint/2010/main" val="1857671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data viz.</a:t>
            </a:r>
            <a:r>
              <a:rPr lang="en-US" baseline="0" dirty="0"/>
              <a:t> Its main purpose is to show how these numbers relate to each other in size. There is much less text here. Your eye is simply drawn to the lengths of the bars. In this example, we can see the percent of a country’s population between the ages of 10 and 24. The vertical line shows the world average is 25 percent, so you can tell which countries are above or below the average. The variation in the color of the bars helps you quickly see that the top section is regions and the bottom section is countries below the world average. </a:t>
            </a:r>
          </a:p>
          <a:p>
            <a:endParaRPr lang="en-US" baseline="0"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11</a:t>
            </a:fld>
            <a:endParaRPr lang="en-US" altLang="en-US"/>
          </a:p>
        </p:txBody>
      </p:sp>
    </p:spTree>
    <p:extLst>
      <p:ext uri="{BB962C8B-B14F-4D97-AF65-F5344CB8AC3E}">
        <p14:creationId xmlns:p14="http://schemas.microsoft.com/office/powerpoint/2010/main" val="167531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data viz. This example shows how municipal waste increases when cities</a:t>
            </a:r>
            <a:r>
              <a:rPr lang="en-US" baseline="0" dirty="0"/>
              <a:t> </a:t>
            </a:r>
            <a:r>
              <a:rPr lang="en-US" dirty="0"/>
              <a:t>have higher incomes. The bubbles</a:t>
            </a:r>
            <a:r>
              <a:rPr lang="en-US" baseline="0" dirty="0"/>
              <a:t> are sized proportionally according to the volume of waste and color coded to show relative income level. </a:t>
            </a:r>
            <a:r>
              <a:rPr lang="en-US" dirty="0"/>
              <a:t>Now here, we do have more text, so we</a:t>
            </a:r>
            <a:r>
              <a:rPr lang="en-US" baseline="0" dirty="0"/>
              <a:t>’re not excluding text as a possible component of a data viz. But the main focus here is the map, which makes the data visual through the location of the numbers on the map, the size of the shape they are on, and the color.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12</a:t>
            </a:fld>
            <a:endParaRPr lang="en-US" altLang="en-US"/>
          </a:p>
        </p:txBody>
      </p:sp>
    </p:spTree>
    <p:extLst>
      <p:ext uri="{BB962C8B-B14F-4D97-AF65-F5344CB8AC3E}">
        <p14:creationId xmlns:p14="http://schemas.microsoft.com/office/powerpoint/2010/main" val="1395274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quote, this time by Graham Wills at IBM that I hope helps with our definition. “I emphasize visualizations that do some work; they persuade, they explain, they explore. Beauty is desirable, but I’m not excited</a:t>
            </a:r>
            <a:r>
              <a:rPr lang="en-US" baseline="0" dirty="0"/>
              <a:t> by pretty charts that are also pretty useless.” So again, the idea is that data viz is doing more for us than looking pretty.</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13</a:t>
            </a:fld>
            <a:endParaRPr lang="en-US" altLang="en-US"/>
          </a:p>
        </p:txBody>
      </p:sp>
    </p:spTree>
    <p:extLst>
      <p:ext uri="{BB962C8B-B14F-4D97-AF65-F5344CB8AC3E}">
        <p14:creationId xmlns:p14="http://schemas.microsoft.com/office/powerpoint/2010/main" val="1412242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Here is a list of some of our basic data visualizations. And yes, they are what we’ve traditionally</a:t>
            </a:r>
            <a:r>
              <a:rPr lang="en-US" baseline="0" dirty="0"/>
              <a:t> called graphs or charts. Some of you probably already have a lot of experience in data </a:t>
            </a:r>
            <a:r>
              <a:rPr lang="en-US" baseline="0" dirty="0" err="1"/>
              <a:t>viz</a:t>
            </a:r>
            <a:r>
              <a:rPr lang="en-US" baseline="0" dirty="0"/>
              <a:t> because you’ve created lots of graphs! Each one is good for showing a particular type of data set. For example, a line chart displays change over time. An area chart does the same, but can also show volume.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14</a:t>
            </a:fld>
            <a:endParaRPr lang="en-US" altLang="en-US"/>
          </a:p>
        </p:txBody>
      </p:sp>
    </p:spTree>
    <p:extLst>
      <p:ext uri="{BB962C8B-B14F-4D97-AF65-F5344CB8AC3E}">
        <p14:creationId xmlns:p14="http://schemas.microsoft.com/office/powerpoint/2010/main" val="1019414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with data</a:t>
            </a:r>
            <a:r>
              <a:rPr lang="en-US" baseline="0" dirty="0"/>
              <a:t> </a:t>
            </a:r>
            <a:r>
              <a:rPr lang="en-US" baseline="0" dirty="0" err="1"/>
              <a:t>viz</a:t>
            </a:r>
            <a:r>
              <a:rPr lang="en-US" baseline="0" dirty="0"/>
              <a:t>, we can expand our universe of what we can do with numbers to make them more understandable. The possibilities of how to present data in a visual way are really endless. But although the possibilities are endless, not every possibility is a good one. And more complex visualizations are not inherently better.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15</a:t>
            </a:fld>
            <a:endParaRPr lang="en-US" altLang="en-US"/>
          </a:p>
        </p:txBody>
      </p:sp>
    </p:spTree>
    <p:extLst>
      <p:ext uri="{BB962C8B-B14F-4D97-AF65-F5344CB8AC3E}">
        <p14:creationId xmlns:p14="http://schemas.microsoft.com/office/powerpoint/2010/main" val="1255037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So why do we bother spending time building these types of graphics? It</a:t>
            </a:r>
            <a:r>
              <a:rPr lang="en-US" baseline="0" dirty="0"/>
              <a:t> takes extra time to carefully plan and build one versus writing information out or providing raw numbers. But the benefits to your audience can make it worth it.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16</a:t>
            </a:fld>
            <a:endParaRPr lang="en-US" altLang="en-US"/>
          </a:p>
        </p:txBody>
      </p:sp>
    </p:spTree>
    <p:extLst>
      <p:ext uri="{BB962C8B-B14F-4D97-AF65-F5344CB8AC3E}">
        <p14:creationId xmlns:p14="http://schemas.microsoft.com/office/powerpoint/2010/main" val="370765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first reason for using data visualizations is speed. D</a:t>
            </a:r>
            <a:r>
              <a:rPr lang="en-US" dirty="0"/>
              <a:t>id you know that adult attention spans have been falling dramatically over</a:t>
            </a:r>
            <a:r>
              <a:rPr lang="en-US" baseline="0" dirty="0"/>
              <a:t> the past 15 years? We can blame the internet, but I only have 8 seconds on this slide to reach my point with you or else I’ve lost your attention. </a:t>
            </a:r>
            <a:endParaRPr lang="is-IS" baseline="0" dirty="0"/>
          </a:p>
          <a:p>
            <a:endParaRPr lang="is-IS" baseline="0" dirty="0"/>
          </a:p>
          <a:p>
            <a:r>
              <a:rPr lang="is-IS" baseline="0" dirty="0"/>
              <a:t>With data viz, we can aim to convey meaning within a few seconds and not make people do the work of deciphering what’s happening.</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17</a:t>
            </a:fld>
            <a:endParaRPr lang="en-US" altLang="en-US"/>
          </a:p>
        </p:txBody>
      </p:sp>
    </p:spTree>
    <p:extLst>
      <p:ext uri="{BB962C8B-B14F-4D97-AF65-F5344CB8AC3E}">
        <p14:creationId xmlns:p14="http://schemas.microsoft.com/office/powerpoint/2010/main" val="97557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a:t>
            </a:r>
            <a:r>
              <a:rPr lang="en-US" baseline="0" dirty="0"/>
              <a:t> reason to use data </a:t>
            </a:r>
            <a:r>
              <a:rPr lang="en-US" baseline="0" dirty="0" err="1"/>
              <a:t>viz</a:t>
            </a:r>
            <a:r>
              <a:rPr lang="en-US" baseline="0" dirty="0"/>
              <a:t> is comprehension. The headline here reads, “Aquaculture meets fish demand as ocean catches decline.” The graph shows how fish supply compares to fish consumption over time. </a:t>
            </a:r>
            <a:r>
              <a:rPr lang="en-US" dirty="0"/>
              <a:t>You probably didn’t need to read this paragraph to see that something is changing here.</a:t>
            </a:r>
            <a:r>
              <a:rPr lang="en-US" baseline="0" dirty="0"/>
              <a:t> The red line represents world fish consumption and the light blue area is the amount caught. The red line is going up while the light blue portion is going down. The years here span from 1970 to 2012 so you can see exactly how fast this disparity is developing. This graph makes it easy to understand that people are eating more fish, but the amount being caught is going down. A lot of information is contained in the visual, it’s easy to understand, and it has a clear and concise title to help you understand the key message quickly.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18</a:t>
            </a:fld>
            <a:endParaRPr lang="en-US" altLang="en-US"/>
          </a:p>
        </p:txBody>
      </p:sp>
    </p:spTree>
    <p:extLst>
      <p:ext uri="{BB962C8B-B14F-4D97-AF65-F5344CB8AC3E}">
        <p14:creationId xmlns:p14="http://schemas.microsoft.com/office/powerpoint/2010/main" val="1647725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reason we like data </a:t>
            </a:r>
            <a:r>
              <a:rPr lang="en-US" dirty="0" err="1"/>
              <a:t>viz</a:t>
            </a:r>
            <a:r>
              <a:rPr lang="en-US" dirty="0"/>
              <a:t> is for the</a:t>
            </a:r>
            <a:r>
              <a:rPr lang="en-US" baseline="0" dirty="0"/>
              <a:t> appeal. In this unusual example, we have a photograph playing a central role. The woman’s earring is a pie chart with the red segment showing the percent of Zimbabwe’s men who believe having sex with a virgin girl can cure HIV. The blue portion represents those who don’t believe this. The legend has also added a third category not shown in the pie chart―men who have actually been cured of HIV through this method―to make the point that it’s not a real solution. They’ve taken what could simply be a summary of percentages or a basic pie chart and turned it into something memorable. This example shows how data </a:t>
            </a:r>
            <a:r>
              <a:rPr lang="en-US" baseline="0" dirty="0" err="1"/>
              <a:t>viz</a:t>
            </a:r>
            <a:r>
              <a:rPr lang="en-US" baseline="0" dirty="0"/>
              <a:t> can draw attention in ways that text alone cannot.</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19</a:t>
            </a:fld>
            <a:endParaRPr lang="en-US" altLang="en-US"/>
          </a:p>
        </p:txBody>
      </p:sp>
    </p:spTree>
    <p:extLst>
      <p:ext uri="{BB962C8B-B14F-4D97-AF65-F5344CB8AC3E}">
        <p14:creationId xmlns:p14="http://schemas.microsoft.com/office/powerpoint/2010/main" val="1710175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fourth reason to use data </a:t>
            </a:r>
            <a:r>
              <a:rPr lang="en-US" baseline="0" dirty="0" err="1"/>
              <a:t>viz</a:t>
            </a:r>
            <a:r>
              <a:rPr lang="en-US" baseline="0" dirty="0"/>
              <a:t> is retention. </a:t>
            </a:r>
            <a:r>
              <a:rPr lang="en-US" dirty="0"/>
              <a:t>Do</a:t>
            </a:r>
            <a:r>
              <a:rPr lang="en-US" baseline="0" dirty="0"/>
              <a:t> you remember these examples from before? Which of these examples have we not seen yet in this presentation? </a:t>
            </a:r>
            <a:r>
              <a:rPr lang="en-US" b="1" baseline="0" dirty="0"/>
              <a:t>Generate responses. </a:t>
            </a:r>
          </a:p>
          <a:p>
            <a:endParaRPr lang="en-US" baseline="0" dirty="0"/>
          </a:p>
          <a:p>
            <a:r>
              <a:rPr lang="en-US" baseline="0" dirty="0"/>
              <a:t>It’s the one on the bottom left. This shows how visuals are great at cementing information in our brains.</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20</a:t>
            </a:fld>
            <a:endParaRPr lang="en-US" altLang="en-US"/>
          </a:p>
        </p:txBody>
      </p:sp>
    </p:spTree>
    <p:extLst>
      <p:ext uri="{BB962C8B-B14F-4D97-AF65-F5344CB8AC3E}">
        <p14:creationId xmlns:p14="http://schemas.microsoft.com/office/powerpoint/2010/main" val="2008687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of world population data is drawn from PRB’s World Population Data Sheet. It’s good for looking up numbers</a:t>
            </a:r>
            <a:r>
              <a:rPr lang="en-US" baseline="0" dirty="0"/>
              <a:t> on a specific country or indicator, but how can you tell what’s happening when it comes to world population?</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21</a:t>
            </a:fld>
            <a:endParaRPr lang="en-US" altLang="en-US"/>
          </a:p>
        </p:txBody>
      </p:sp>
    </p:spTree>
    <p:extLst>
      <p:ext uri="{BB962C8B-B14F-4D97-AF65-F5344CB8AC3E}">
        <p14:creationId xmlns:p14="http://schemas.microsoft.com/office/powerpoint/2010/main" val="642478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one way we’ve visualized some of the data from the previous table. We’ve</a:t>
            </a:r>
            <a:r>
              <a:rPr lang="en-US" baseline="0" dirty="0"/>
              <a:t> depicted </a:t>
            </a:r>
            <a:r>
              <a:rPr lang="en-US" dirty="0"/>
              <a:t>the world population numbers for </a:t>
            </a:r>
            <a:r>
              <a:rPr lang="en-US" baseline="0" dirty="0"/>
              <a:t>2016, 2030, and 2050 by country, then ranked each country starting with the one with the fastest rate of growth to the one with the slowest rate. You can see that for most countries in the world, population is growing because they are above the horizontal baseline of zero growth. </a:t>
            </a:r>
          </a:p>
          <a:p>
            <a:endParaRPr lang="en-US" baseline="0" dirty="0"/>
          </a:p>
          <a:p>
            <a:r>
              <a:rPr lang="en-US" baseline="0" dirty="0"/>
              <a:t>This graphic demonstrates all the reasons we listed before about why we use data viz: speed and comprehension of information, appeal, and (hopefully) retention. Look at this graphic for a few seconds. If you close your eyes now, could you estimate about what percent of the world’s countries have growing populations? Now open your eyes and see if you were right.</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22</a:t>
            </a:fld>
            <a:endParaRPr lang="en-US" altLang="en-US"/>
          </a:p>
        </p:txBody>
      </p:sp>
    </p:spTree>
    <p:extLst>
      <p:ext uri="{BB962C8B-B14F-4D97-AF65-F5344CB8AC3E}">
        <p14:creationId xmlns:p14="http://schemas.microsoft.com/office/powerpoint/2010/main" val="555217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we’re going to talk about the things to think about when developing a data viz. </a:t>
            </a:r>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23</a:t>
            </a:fld>
            <a:endParaRPr lang="en-US" altLang="en-US"/>
          </a:p>
        </p:txBody>
      </p:sp>
    </p:spTree>
    <p:extLst>
      <p:ext uri="{BB962C8B-B14F-4D97-AF65-F5344CB8AC3E}">
        <p14:creationId xmlns:p14="http://schemas.microsoft.com/office/powerpoint/2010/main" val="2117391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planning out how to present the data visually, you must follow these rules. </a:t>
            </a:r>
          </a:p>
          <a:p>
            <a:endParaRPr lang="en-US" dirty="0"/>
          </a:p>
          <a:p>
            <a:r>
              <a:rPr lang="en-US" dirty="0"/>
              <a:t>First and foremost, we need to be accurate. Accuracy includes not misrepresenting data. People should have an</a:t>
            </a:r>
            <a:r>
              <a:rPr lang="en-US" baseline="0" dirty="0"/>
              <a:t> understanding of the truth so make sure your visualization is being truthful. </a:t>
            </a:r>
          </a:p>
          <a:p>
            <a:endParaRPr lang="en-US" baseline="0" dirty="0"/>
          </a:p>
          <a:p>
            <a:r>
              <a:rPr lang="en-US" baseline="0" dirty="0"/>
              <a:t>The second must-have is that a visualization must be easy to understand. If it requires several minutes to comprehend or if it’s confusing, then it’s not doing its job. </a:t>
            </a:r>
          </a:p>
          <a:p>
            <a:endParaRPr lang="en-US" baseline="0" dirty="0"/>
          </a:p>
          <a:p>
            <a:r>
              <a:rPr lang="en-US" baseline="0" dirty="0"/>
              <a:t>The third rule is that the visualization should relate to your audience. Consider your audience’s point of view. Whenever you create a visualization, it should answer the question, “So what?” so that your audience cares about the information being presented. </a:t>
            </a:r>
          </a:p>
          <a:p>
            <a:endParaRPr lang="en-US" baseline="0" dirty="0"/>
          </a:p>
          <a:p>
            <a:r>
              <a:rPr lang="en-US" baseline="0" dirty="0"/>
              <a:t>The fourth rule is that the visualization only shows what is necessary. You want everything streamlined and on point. If you need to add annotations or something else visual to make it clearer, then do it. You should achieve a balance between minimizing visual clutter and giving enough information.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24</a:t>
            </a:fld>
            <a:endParaRPr lang="en-US" altLang="en-US"/>
          </a:p>
        </p:txBody>
      </p:sp>
    </p:spTree>
    <p:extLst>
      <p:ext uri="{BB962C8B-B14F-4D97-AF65-F5344CB8AC3E}">
        <p14:creationId xmlns:p14="http://schemas.microsoft.com/office/powerpoint/2010/main" val="674436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showing data accurately, here are some common mistakes.</a:t>
            </a:r>
            <a:r>
              <a:rPr lang="en-US" baseline="0" dirty="0"/>
              <a:t> Mixing up percent change and percentage point change is a big one. Having a pie chart that does not add up to 100 percent is another.</a:t>
            </a:r>
          </a:p>
          <a:p>
            <a:endParaRPr lang="en-US" baseline="0" dirty="0"/>
          </a:p>
          <a:p>
            <a:r>
              <a:rPr lang="en-US" baseline="0" dirty="0"/>
              <a:t>Trying to use proportionally sized bubbles or circles based on the length of the diameter rather than the area of the circle. </a:t>
            </a:r>
            <a:r>
              <a:rPr lang="en-US" sz="1200" kern="1200" baseline="0" dirty="0">
                <a:solidFill>
                  <a:schemeClr val="tx1"/>
                </a:solidFill>
                <a:effectLst/>
                <a:latin typeface="Arial" charset="0"/>
                <a:ea typeface="ＭＳ Ｐゴシック" pitchFamily="34" charset="-128"/>
              </a:rPr>
              <a:t>I</a:t>
            </a:r>
            <a:r>
              <a:rPr lang="en-US" sz="1200" kern="1200" dirty="0">
                <a:solidFill>
                  <a:schemeClr val="tx1"/>
                </a:solidFill>
                <a:effectLst/>
                <a:latin typeface="Arial" charset="0"/>
                <a:ea typeface="ＭＳ Ｐゴシック" pitchFamily="34" charset="-128"/>
                <a:cs typeface="ＭＳ Ｐゴシック" charset="-128"/>
              </a:rPr>
              <a:t>f you use the diameter instead of the area, you exaggerate the proportions and everything seems like a bigger difference than it really is. If you use the area, it’s a more accurate representation of the size of a data point compared to other data points.</a:t>
            </a:r>
            <a:endParaRPr lang="en-US" baseline="0" dirty="0"/>
          </a:p>
          <a:p>
            <a:endParaRPr lang="en-US" baseline="0" dirty="0"/>
          </a:p>
          <a:p>
            <a:r>
              <a:rPr lang="en-US" baseline="0" dirty="0"/>
              <a:t>Oversimplifying data to the point where you don’t get enough context. And truncating the y-axis, meaning you start at a number other than zero in order to exaggerate the difference between similar numbers.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25</a:t>
            </a:fld>
            <a:endParaRPr lang="en-US" altLang="en-US"/>
          </a:p>
        </p:txBody>
      </p:sp>
    </p:spTree>
    <p:extLst>
      <p:ext uri="{BB962C8B-B14F-4D97-AF65-F5344CB8AC3E}">
        <p14:creationId xmlns:p14="http://schemas.microsoft.com/office/powerpoint/2010/main" val="1783602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truncating the axis</a:t>
            </a:r>
            <a:r>
              <a:rPr lang="en-US" baseline="0" dirty="0"/>
              <a:t>. This graph shows the percentage of patients doing better on Medicines A through D. The y-axis is the percentage of people doing better on that particular medicine. </a:t>
            </a:r>
            <a:r>
              <a:rPr lang="en-US" sz="1200" b="0" i="0" kern="1200" baseline="0" dirty="0">
                <a:solidFill>
                  <a:schemeClr val="tx1"/>
                </a:solidFill>
                <a:effectLst/>
                <a:latin typeface="Arial" charset="0"/>
                <a:ea typeface="ＭＳ Ｐゴシック" pitchFamily="34" charset="-128"/>
                <a:cs typeface="ＭＳ Ｐゴシック" charset="-128"/>
              </a:rPr>
              <a:t>I</a:t>
            </a:r>
            <a:r>
              <a:rPr lang="en-US" sz="1200" b="0" i="0" kern="1200" dirty="0">
                <a:solidFill>
                  <a:schemeClr val="tx1"/>
                </a:solidFill>
                <a:effectLst/>
                <a:latin typeface="Arial" charset="0"/>
                <a:ea typeface="ＭＳ Ｐゴシック" pitchFamily="34" charset="-128"/>
                <a:cs typeface="ＭＳ Ｐゴシック" charset="-128"/>
              </a:rPr>
              <a:t>t looks like the share of patients doing better on Medicine C is much greater than the others. </a:t>
            </a:r>
            <a:r>
              <a:rPr lang="en-US" baseline="0" dirty="0"/>
              <a:t>But look closely at the numbers. We have a truncated axis here. Instead of starting at zero, it starts at 28 percent and goes up to 33 percent, which makes the difference between the four medicines look bigger than it actually is.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26</a:t>
            </a:fld>
            <a:endParaRPr lang="en-US" altLang="en-US"/>
          </a:p>
        </p:txBody>
      </p:sp>
    </p:spTree>
    <p:extLst>
      <p:ext uri="{BB962C8B-B14F-4D97-AF65-F5344CB8AC3E}">
        <p14:creationId xmlns:p14="http://schemas.microsoft.com/office/powerpoint/2010/main" val="851365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ＭＳ Ｐゴシック" pitchFamily="34" charset="-128"/>
                <a:cs typeface="ＭＳ Ｐゴシック" charset="-128"/>
              </a:rPr>
              <a:t>Here’s the same data, but with the y-axis starting at zero and going up to 40 percent. Now the bars look very close to each other, almost exactly the same. So the previous chart made Medicine C look a lot more effective. But this chart better reflects the truth, as it captures the relatively small difference between the four medicines.</a:t>
            </a:r>
          </a:p>
          <a:p>
            <a:endParaRPr lang="en-US" sz="1200" b="0" i="0" kern="1200" dirty="0">
              <a:solidFill>
                <a:schemeClr val="tx1"/>
              </a:solidFill>
              <a:effectLst/>
              <a:latin typeface="Arial" charset="0"/>
              <a:ea typeface="ＭＳ Ｐゴシック" pitchFamily="34" charset="-128"/>
            </a:endParaRPr>
          </a:p>
          <a:p>
            <a:r>
              <a:rPr lang="en-US" sz="1200" b="0" i="0" kern="1200" dirty="0">
                <a:solidFill>
                  <a:schemeClr val="tx1"/>
                </a:solidFill>
                <a:effectLst/>
                <a:latin typeface="Arial" charset="0"/>
                <a:ea typeface="ＭＳ Ｐゴシック" pitchFamily="34" charset="-128"/>
              </a:rPr>
              <a:t>There may be instances where truncating the axis is acceptable―for example, if your research reveals that the differences between A, B, C, and D are truly statistically significant. But before you truncate an axis to magnify the difference between bars, think about the reason you are making the change.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27</a:t>
            </a:fld>
            <a:endParaRPr lang="en-US" altLang="en-US"/>
          </a:p>
        </p:txBody>
      </p:sp>
    </p:spTree>
    <p:extLst>
      <p:ext uri="{BB962C8B-B14F-4D97-AF65-F5344CB8AC3E}">
        <p14:creationId xmlns:p14="http://schemas.microsoft.com/office/powerpoint/2010/main" val="1067369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what’s wrong with these two examples. </a:t>
            </a:r>
          </a:p>
          <a:p>
            <a:endParaRPr lang="en-US" b="1" dirty="0"/>
          </a:p>
          <a:p>
            <a:r>
              <a:rPr lang="en-US" dirty="0"/>
              <a:t>First,</a:t>
            </a:r>
            <a:r>
              <a:rPr lang="en-US" baseline="0" dirty="0"/>
              <a:t> the graph on the left shows the temperature preference of 20 test subjects. Ten prefer cold, six prefer hot, four prefer neither. We have a shape of a person divided up to represent the three categories of responses. What doesn’t work for this graph? What does work? </a:t>
            </a:r>
            <a:r>
              <a:rPr lang="en-US" b="1" baseline="0" dirty="0"/>
              <a:t>Generate responses. </a:t>
            </a:r>
          </a:p>
          <a:p>
            <a:endParaRPr lang="en-US" baseline="0" dirty="0"/>
          </a:p>
          <a:p>
            <a:r>
              <a:rPr lang="en-US" baseline="0" dirty="0"/>
              <a:t>We have a shape of a person divided up to represent the three categories of responses. However, this shape is not one that can be geometrically divided into three parts easily. So it’s difficult to tell which response was the most common without reading the text on the side.</a:t>
            </a:r>
          </a:p>
          <a:p>
            <a:endParaRPr lang="en-US" baseline="0" dirty="0"/>
          </a:p>
          <a:p>
            <a:r>
              <a:rPr lang="en-US" baseline="0" dirty="0"/>
              <a:t>Next, on the right, we have a bar chart showing “the cost of magical things” in the United States and United Kingdom, shown in blue and red. The axis on the left is in dollars and the right is in euros. What’s wrong here? </a:t>
            </a:r>
            <a:r>
              <a:rPr lang="en-US" b="1" baseline="0" dirty="0"/>
              <a:t>Generate responses. </a:t>
            </a:r>
          </a:p>
          <a:p>
            <a:endParaRPr lang="en-US" baseline="0" dirty="0"/>
          </a:p>
          <a:p>
            <a:r>
              <a:rPr lang="en-US" baseline="0" dirty="0"/>
              <a:t>They have put 400 dollars on the same line as 400 euros, which is not correct, making it seem like a baby unicorn or golden banana is more expensive in the United States. What we need to do is pick one currency (preferably, the one that our audience is going to be using), then convert all the data to that one currency, THEN compare the bars for the costs in both countries. If we did this, we’d see that the cost for unicorns, bananas, and three wishes are actually the same.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28</a:t>
            </a:fld>
            <a:endParaRPr lang="en-US" altLang="en-US"/>
          </a:p>
        </p:txBody>
      </p:sp>
    </p:spTree>
    <p:extLst>
      <p:ext uri="{BB962C8B-B14F-4D97-AF65-F5344CB8AC3E}">
        <p14:creationId xmlns:p14="http://schemas.microsoft.com/office/powerpoint/2010/main" val="108936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 you start once you have your data ready? You are going to have to determine what the story is that you want to tell. Here</a:t>
            </a:r>
            <a:r>
              <a:rPr lang="en-US" baseline="0" dirty="0"/>
              <a:t> are the percentages of demand for family planning satisfied with modern methods for Kenya between 1993 and 2014. </a:t>
            </a:r>
          </a:p>
          <a:p>
            <a:endParaRPr lang="en-US" baseline="0" dirty="0"/>
          </a:p>
          <a:p>
            <a:r>
              <a:rPr lang="en-US" baseline="0" dirty="0"/>
              <a:t>We can use data </a:t>
            </a:r>
            <a:r>
              <a:rPr lang="en-US" baseline="0" dirty="0" err="1"/>
              <a:t>viz</a:t>
            </a:r>
            <a:r>
              <a:rPr lang="en-US" baseline="0" dirty="0"/>
              <a:t> to both discover and tell the story in these numbers.</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29</a:t>
            </a:fld>
            <a:endParaRPr lang="en-US" altLang="en-US"/>
          </a:p>
        </p:txBody>
      </p:sp>
    </p:spTree>
    <p:extLst>
      <p:ext uri="{BB962C8B-B14F-4D97-AF65-F5344CB8AC3E}">
        <p14:creationId xmlns:p14="http://schemas.microsoft.com/office/powerpoint/2010/main" val="1918419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we’re dealing</a:t>
            </a:r>
            <a:r>
              <a:rPr lang="en-US" baseline="0" dirty="0"/>
              <a:t> with time progression, we can use a line graph to see what’s happening with the table I just showed you.</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30</a:t>
            </a:fld>
            <a:endParaRPr lang="en-US" altLang="en-US"/>
          </a:p>
        </p:txBody>
      </p:sp>
    </p:spTree>
    <p:extLst>
      <p:ext uri="{BB962C8B-B14F-4D97-AF65-F5344CB8AC3E}">
        <p14:creationId xmlns:p14="http://schemas.microsoft.com/office/powerpoint/2010/main" val="1059218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story we might want to focus on is the fast gain that happened between 2008 and 2014. But maybe your aim is to talk more about programs that have helped the rate increase? </a:t>
            </a:r>
            <a:r>
              <a:rPr lang="en-US" b="1" baseline="0" dirty="0"/>
              <a:t>(Click forward) </a:t>
            </a:r>
            <a:r>
              <a:rPr lang="en-US" baseline="0" dirty="0"/>
              <a:t>Then we’d want to look at this segment, since this is when the rate went above 50%. </a:t>
            </a:r>
            <a:r>
              <a:rPr lang="en-US" b="1" baseline="0" dirty="0"/>
              <a:t>(Click forward) </a:t>
            </a:r>
            <a:r>
              <a:rPr lang="en-US" baseline="0" dirty="0"/>
              <a:t>Or maybe your aim is to talk about something that didn’t work. You could highlight this line here to illustrate that point and maybe give some more context on why this happened.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31</a:t>
            </a:fld>
            <a:endParaRPr lang="en-US" altLang="en-US"/>
          </a:p>
        </p:txBody>
      </p:sp>
    </p:spTree>
    <p:extLst>
      <p:ext uri="{BB962C8B-B14F-4D97-AF65-F5344CB8AC3E}">
        <p14:creationId xmlns:p14="http://schemas.microsoft.com/office/powerpoint/2010/main" val="1496912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data</a:t>
            </a:r>
            <a:r>
              <a:rPr lang="en-US" baseline="0" dirty="0"/>
              <a:t> set, but this time it shows different country rates of contraceptive prevalence and the percent of demand for family planning satisfied.</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32</a:t>
            </a:fld>
            <a:endParaRPr lang="en-US" altLang="en-US"/>
          </a:p>
        </p:txBody>
      </p:sp>
    </p:spTree>
    <p:extLst>
      <p:ext uri="{BB962C8B-B14F-4D97-AF65-F5344CB8AC3E}">
        <p14:creationId xmlns:p14="http://schemas.microsoft.com/office/powerpoint/2010/main" val="639502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we’re dealing with two data points per country, we chose to do a bar chart with the</a:t>
            </a:r>
            <a:r>
              <a:rPr lang="en-US" baseline="0" dirty="0"/>
              <a:t> two data points side-by-side for each country. </a:t>
            </a:r>
            <a:r>
              <a:rPr lang="en-US" dirty="0"/>
              <a:t>When we graph it out at first, it’s hard to tell whether there’s something going on between the two stats. It seems like lower </a:t>
            </a:r>
            <a:r>
              <a:rPr lang="en-US" dirty="0" err="1"/>
              <a:t>mCPR</a:t>
            </a:r>
            <a:r>
              <a:rPr lang="en-US" dirty="0"/>
              <a:t> countries may have lower percent demand satisfied, but it’s difficult to tell. </a:t>
            </a:r>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33</a:t>
            </a:fld>
            <a:endParaRPr lang="en-US" altLang="en-US"/>
          </a:p>
        </p:txBody>
      </p:sp>
    </p:spTree>
    <p:extLst>
      <p:ext uri="{BB962C8B-B14F-4D97-AF65-F5344CB8AC3E}">
        <p14:creationId xmlns:p14="http://schemas.microsoft.com/office/powerpoint/2010/main" val="1250482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when we reorder the countries by</a:t>
            </a:r>
            <a:r>
              <a:rPr lang="en-US" baseline="0" dirty="0"/>
              <a:t> </a:t>
            </a:r>
            <a:r>
              <a:rPr lang="en-US" baseline="0" dirty="0" err="1"/>
              <a:t>mCPR</a:t>
            </a:r>
            <a:r>
              <a:rPr lang="en-US" baseline="0" dirty="0"/>
              <a:t>, we can see that the lower </a:t>
            </a:r>
            <a:r>
              <a:rPr lang="en-US" baseline="0" dirty="0" err="1"/>
              <a:t>mCPR</a:t>
            </a:r>
            <a:r>
              <a:rPr lang="en-US" baseline="0" dirty="0"/>
              <a:t> countries do indeed have lower percent demand satisfied. By experimenting with the visualization, we can better interpret the data for ourselves and figure out how we want to show it in the end product for our audience.</a:t>
            </a:r>
          </a:p>
          <a:p>
            <a:endParaRPr lang="en-US" baseline="0" dirty="0"/>
          </a:p>
          <a:p>
            <a:r>
              <a:rPr lang="en-US" baseline="0" dirty="0"/>
              <a:t>This brings us to our next topic</a:t>
            </a:r>
            <a:r>
              <a:rPr lang="is-IS" baseline="0" dirty="0"/>
              <a:t>…</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34</a:t>
            </a:fld>
            <a:endParaRPr lang="en-US" altLang="en-US"/>
          </a:p>
        </p:txBody>
      </p:sp>
    </p:spTree>
    <p:extLst>
      <p:ext uri="{BB962C8B-B14F-4D97-AF65-F5344CB8AC3E}">
        <p14:creationId xmlns:p14="http://schemas.microsoft.com/office/powerpoint/2010/main" val="13549017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is-IS" dirty="0"/>
              <a:t>…our audience. Think about the people who you want to see your data</a:t>
            </a:r>
            <a:r>
              <a:rPr lang="is-IS" baseline="0" dirty="0"/>
              <a:t> viz. Here are some questions you should be asking yourself before making any further decisions on what the story is or how to design something. Where are your audience members from? Do they work in the field? In a position of power? What is their demographic? How are they viewing the information? Are they educated? Skeptical? And why should they care about the subject matter? All of this information connects to what you learned in the strategic communication module. Understanding your audience and considering your communication objective carefully will help you produce a better data visualization. </a:t>
            </a:r>
          </a:p>
          <a:p>
            <a:endParaRPr lang="is-IS" baseline="0" dirty="0"/>
          </a:p>
          <a:p>
            <a:r>
              <a:rPr lang="is-IS" baseline="0" dirty="0"/>
              <a:t>Let’s say you are dealing with an uninformed audience. You would then know you’re going to have to make things simpler for them to understand or provide more explanation on terms or concepts they might not know about. What if they don’t have access to the internet? Then you know that you’re going to have to print something, and that might mean sizing your graphic to fit a sheet of paper. The question “Why should they care?” is the most important one here. If your graphic doesn’t compel or inform your specific audience, then you have missed the point.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35</a:t>
            </a:fld>
            <a:endParaRPr lang="en-US" altLang="en-US"/>
          </a:p>
        </p:txBody>
      </p:sp>
    </p:spTree>
    <p:extLst>
      <p:ext uri="{BB962C8B-B14F-4D97-AF65-F5344CB8AC3E}">
        <p14:creationId xmlns:p14="http://schemas.microsoft.com/office/powerpoint/2010/main" val="1368116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our previous chart on </a:t>
            </a:r>
            <a:r>
              <a:rPr lang="en-US" dirty="0" err="1"/>
              <a:t>mCPR</a:t>
            </a:r>
            <a:r>
              <a:rPr lang="en-US" dirty="0"/>
              <a:t> and percent</a:t>
            </a:r>
            <a:r>
              <a:rPr lang="en-US" baseline="0" dirty="0"/>
              <a:t> demand satisfied. Let’s say our audience included knowledgeable policymakers from Burkina Faso.</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36</a:t>
            </a:fld>
            <a:endParaRPr lang="en-US" altLang="en-US"/>
          </a:p>
        </p:txBody>
      </p:sp>
    </p:spTree>
    <p:extLst>
      <p:ext uri="{BB962C8B-B14F-4D97-AF65-F5344CB8AC3E}">
        <p14:creationId xmlns:p14="http://schemas.microsoft.com/office/powerpoint/2010/main" val="1484999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taken that previous chart and now pared it down to only the countries</a:t>
            </a:r>
            <a:r>
              <a:rPr lang="en-US" baseline="0" dirty="0"/>
              <a:t> in West Africa. We knew that our audience in this case would probably only want to see how their country fared compared to others in their region. We’ve also designed the graph so their country really stands out, making it easy to see where they stand in comparison. Why include other countries if that’s not what the audience wants to see?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37</a:t>
            </a:fld>
            <a:endParaRPr lang="en-US" altLang="en-US"/>
          </a:p>
        </p:txBody>
      </p:sp>
    </p:spTree>
    <p:extLst>
      <p:ext uri="{BB962C8B-B14F-4D97-AF65-F5344CB8AC3E}">
        <p14:creationId xmlns:p14="http://schemas.microsoft.com/office/powerpoint/2010/main" val="829513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data visualizations</a:t>
            </a:r>
            <a:r>
              <a:rPr lang="en-US" baseline="0" dirty="0"/>
              <a:t> are </a:t>
            </a:r>
            <a:r>
              <a:rPr lang="en-US" baseline="0" dirty="0" err="1"/>
              <a:t>nontext</a:t>
            </a:r>
            <a:r>
              <a:rPr lang="en-US" baseline="0" dirty="0"/>
              <a:t>-based displays of data that enhance the understanding of that data. They can be as simple as a bar chart―and that means that all of you probably have some experience doing data viz already. But they can also be complex. </a:t>
            </a:r>
          </a:p>
          <a:p>
            <a:endParaRPr lang="en-US" baseline="0" dirty="0"/>
          </a:p>
          <a:p>
            <a:r>
              <a:rPr lang="en-US" baseline="0" dirty="0"/>
              <a:t>The key principles of good data visualization include that the visualization improves understanding of the data―helps the audience understand the data faster or understand a story in the data. So be wary of complexity. A data visualization doesn’t need to be complex or use a fancy tool to be effective in helping the audience understand. Data visualizations should be appealing and can help the audience retain and remember the data. </a:t>
            </a:r>
          </a:p>
          <a:p>
            <a:endParaRPr lang="en-US" baseline="0" dirty="0"/>
          </a:p>
          <a:p>
            <a:r>
              <a:rPr lang="en-US" baseline="0" dirty="0"/>
              <a:t>We covered several elements of what makes a good data visualization. In your planning, you need to find the story in the data, consider who your audience is and what they need to know, and above all―ensure that your data viz does not in any way misrepresent the data. </a:t>
            </a:r>
            <a:endParaRPr lang="en-US" dirty="0"/>
          </a:p>
        </p:txBody>
      </p:sp>
      <p:sp>
        <p:nvSpPr>
          <p:cNvPr id="4" name="Slide Number Placeholder 3"/>
          <p:cNvSpPr>
            <a:spLocks noGrp="1"/>
          </p:cNvSpPr>
          <p:nvPr>
            <p:ph type="sldNum" sz="quarter" idx="10"/>
          </p:nvPr>
        </p:nvSpPr>
        <p:spPr/>
        <p:txBody>
          <a:bodyPr/>
          <a:lstStyle/>
          <a:p>
            <a:pPr>
              <a:defRPr/>
            </a:pPr>
            <a:fld id="{46461E59-AEBB-47B2-B923-25FEB95E06DB}" type="slidenum">
              <a:rPr lang="en-US" altLang="en-US" smtClean="0"/>
              <a:pPr>
                <a:defRPr/>
              </a:pPr>
              <a:t>38</a:t>
            </a:fld>
            <a:endParaRPr lang="en-US" altLang="en-US"/>
          </a:p>
        </p:txBody>
      </p:sp>
    </p:spTree>
    <p:extLst>
      <p:ext uri="{BB962C8B-B14F-4D97-AF65-F5344CB8AC3E}">
        <p14:creationId xmlns:p14="http://schemas.microsoft.com/office/powerpoint/2010/main" val="2616771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6200"/>
            <a:ext cx="9144000" cy="6858000"/>
          </a:xfrm>
          <a:prstGeom prst="rect">
            <a:avLst/>
          </a:prstGeom>
        </p:spPr>
      </p:pic>
      <p:sp>
        <p:nvSpPr>
          <p:cNvPr id="16" name="Title 15"/>
          <p:cNvSpPr>
            <a:spLocks noGrp="1"/>
          </p:cNvSpPr>
          <p:nvPr>
            <p:ph type="title" hasCustomPrompt="1"/>
          </p:nvPr>
        </p:nvSpPr>
        <p:spPr>
          <a:xfrm>
            <a:off x="838200" y="1447800"/>
            <a:ext cx="7739062" cy="990600"/>
          </a:xfrm>
        </p:spPr>
        <p:txBody>
          <a:bodyPr/>
          <a:lstStyle>
            <a:lvl1pPr>
              <a:defRPr/>
            </a:lvl1pPr>
          </a:lstStyle>
          <a:p>
            <a:r>
              <a:rPr lang="en-US" dirty="0"/>
              <a:t>Click to edit Title</a:t>
            </a:r>
          </a:p>
        </p:txBody>
      </p:sp>
      <p:sp>
        <p:nvSpPr>
          <p:cNvPr id="18" name="Text Placeholder 17"/>
          <p:cNvSpPr>
            <a:spLocks noGrp="1"/>
          </p:cNvSpPr>
          <p:nvPr>
            <p:ph type="body" sz="quarter" idx="10" hasCustomPrompt="1"/>
          </p:nvPr>
        </p:nvSpPr>
        <p:spPr>
          <a:xfrm>
            <a:off x="838200" y="2514600"/>
            <a:ext cx="7848600" cy="1066800"/>
          </a:xfrm>
        </p:spPr>
        <p:txBody>
          <a:bodyPr/>
          <a:lstStyle>
            <a:lvl1pPr marL="0" indent="0">
              <a:buNone/>
              <a:defRPr sz="2800"/>
            </a:lvl1pPr>
          </a:lstStyle>
          <a:p>
            <a:pPr lvl="0"/>
            <a:r>
              <a:rPr lang="en-US" dirty="0"/>
              <a:t>Click to edit Subtitle</a:t>
            </a:r>
          </a:p>
        </p:txBody>
      </p:sp>
      <p:sp>
        <p:nvSpPr>
          <p:cNvPr id="20" name="Text Placeholder 17"/>
          <p:cNvSpPr>
            <a:spLocks noGrp="1"/>
          </p:cNvSpPr>
          <p:nvPr>
            <p:ph type="body" sz="quarter" idx="11" hasCustomPrompt="1"/>
          </p:nvPr>
        </p:nvSpPr>
        <p:spPr>
          <a:xfrm>
            <a:off x="838200" y="4267200"/>
            <a:ext cx="7848600" cy="762000"/>
          </a:xfrm>
        </p:spPr>
        <p:txBody>
          <a:bodyPr/>
          <a:lstStyle>
            <a:lvl1pPr marL="0" indent="0">
              <a:buNone/>
              <a:defRPr sz="2000"/>
            </a:lvl1pPr>
          </a:lstStyle>
          <a:p>
            <a:pPr lvl="0"/>
            <a:r>
              <a:rPr lang="en-US" dirty="0"/>
              <a:t>Click to edit Slideshow by</a:t>
            </a:r>
          </a:p>
        </p:txBody>
      </p:sp>
      <p:sp>
        <p:nvSpPr>
          <p:cNvPr id="21" name="Text Placeholder 17"/>
          <p:cNvSpPr>
            <a:spLocks noGrp="1"/>
          </p:cNvSpPr>
          <p:nvPr>
            <p:ph type="body" sz="quarter" idx="12" hasCustomPrompt="1"/>
          </p:nvPr>
        </p:nvSpPr>
        <p:spPr>
          <a:xfrm>
            <a:off x="838200" y="5029200"/>
            <a:ext cx="7848600" cy="457200"/>
          </a:xfrm>
        </p:spPr>
        <p:txBody>
          <a:bodyPr/>
          <a:lstStyle>
            <a:lvl1pPr marL="0" indent="0">
              <a:buNone/>
              <a:defRPr sz="2000"/>
            </a:lvl1pPr>
          </a:lstStyle>
          <a:p>
            <a:pPr lvl="0"/>
            <a:r>
              <a:rPr lang="en-US" dirty="0"/>
              <a:t>Click to edit Date</a:t>
            </a:r>
          </a:p>
        </p:txBody>
      </p:sp>
    </p:spTree>
    <p:extLst>
      <p:ext uri="{BB962C8B-B14F-4D97-AF65-F5344CB8AC3E}">
        <p14:creationId xmlns:p14="http://schemas.microsoft.com/office/powerpoint/2010/main" val="3978391788"/>
      </p:ext>
    </p:extLst>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739062" cy="990600"/>
          </a:xfrm>
        </p:spPr>
        <p:txBody>
          <a:bodyPr/>
          <a:lstStyle>
            <a:lvl1pPr>
              <a:defRPr sz="3600" b="1">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847725" y="1676400"/>
            <a:ext cx="7729537" cy="46482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843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33463" y="1676400"/>
            <a:ext cx="3787775"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73638" y="1676400"/>
            <a:ext cx="3789362"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552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229600" cy="6096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929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739062" cy="990600"/>
          </a:xfrm>
        </p:spPr>
        <p:txBody>
          <a:bodyPr/>
          <a:lstStyle/>
          <a:p>
            <a:r>
              <a:rPr lang="en-US"/>
              <a:t>Click to edit Master title style</a:t>
            </a:r>
          </a:p>
        </p:txBody>
      </p:sp>
    </p:spTree>
    <p:extLst>
      <p:ext uri="{BB962C8B-B14F-4D97-AF65-F5344CB8AC3E}">
        <p14:creationId xmlns:p14="http://schemas.microsoft.com/office/powerpoint/2010/main" val="2787748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539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90182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46202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Quote Layout-no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1187176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estion Layout">
    <p:spTree>
      <p:nvGrpSpPr>
        <p:cNvPr id="1" name=""/>
        <p:cNvGrpSpPr/>
        <p:nvPr/>
      </p:nvGrpSpPr>
      <p:grpSpPr>
        <a:xfrm>
          <a:off x="0" y="0"/>
          <a:ext cx="0" cy="0"/>
          <a:chOff x="0" y="0"/>
          <a:chExt cx="0" cy="0"/>
        </a:xfrm>
      </p:grpSpPr>
      <p:sp>
        <p:nvSpPr>
          <p:cNvPr id="4" name="Rectangle 3"/>
          <p:cNvSpPr/>
          <p:nvPr userDrawn="1"/>
        </p:nvSpPr>
        <p:spPr bwMode="auto">
          <a:xfrm>
            <a:off x="-1" y="0"/>
            <a:ext cx="9144000" cy="6858000"/>
          </a:xfrm>
          <a:prstGeom prst="rect">
            <a:avLst/>
          </a:prstGeom>
          <a:solidFill>
            <a:srgbClr val="1E65A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180207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1023938" y="533400"/>
            <a:ext cx="773906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66"/>
          <p:cNvSpPr>
            <a:spLocks noGrp="1" noChangeArrowheads="1"/>
          </p:cNvSpPr>
          <p:nvPr>
            <p:ph type="body" idx="1"/>
          </p:nvPr>
        </p:nvSpPr>
        <p:spPr bwMode="auto">
          <a:xfrm>
            <a:off x="1033463" y="1676400"/>
            <a:ext cx="772953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85" name="Text Box 85"/>
          <p:cNvSpPr txBox="1">
            <a:spLocks noChangeArrowheads="1"/>
          </p:cNvSpPr>
          <p:nvPr userDrawn="1"/>
        </p:nvSpPr>
        <p:spPr bwMode="auto">
          <a:xfrm>
            <a:off x="3886200" y="6507163"/>
            <a:ext cx="4953000" cy="198437"/>
          </a:xfrm>
          <a:prstGeom prst="rect">
            <a:avLst/>
          </a:prstGeom>
          <a:noFill/>
          <a:ln w="9525">
            <a:noFill/>
            <a:miter lim="800000"/>
            <a:headEnd/>
            <a:tailEnd/>
          </a:ln>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a:defRPr/>
            </a:pPr>
            <a:r>
              <a:rPr lang="en-US" sz="700" dirty="0"/>
              <a:t>© </a:t>
            </a:r>
            <a:r>
              <a:rPr lang="en-US" sz="700" dirty="0">
                <a:solidFill>
                  <a:srgbClr val="333333"/>
                </a:solidFill>
              </a:rPr>
              <a:t>2016 Population Reference Bureau. All rights reserved. www.prb.org</a:t>
            </a:r>
          </a:p>
        </p:txBody>
      </p:sp>
      <p:pic>
        <p:nvPicPr>
          <p:cNvPr id="1030" name="Picture 86" descr="ppt-logo"/>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990600" y="6507163"/>
            <a:ext cx="2311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212" r:id="rId1"/>
    <p:sldLayoutId id="2147484205" r:id="rId2"/>
    <p:sldLayoutId id="2147484206" r:id="rId3"/>
    <p:sldLayoutId id="2147484207" r:id="rId4"/>
    <p:sldLayoutId id="2147484208" r:id="rId5"/>
    <p:sldLayoutId id="2147484209" r:id="rId6"/>
    <p:sldLayoutId id="2147484210" r:id="rId7"/>
    <p:sldLayoutId id="2147484211" r:id="rId8"/>
    <p:sldLayoutId id="2147484214" r:id="rId9"/>
    <p:sldLayoutId id="2147484230" r:id="rId10"/>
  </p:sldLayoutIdLst>
  <p:txStyles>
    <p:titleStyle>
      <a:lvl1pPr algn="l" rtl="0" eaLnBrk="1" fontAlgn="base" hangingPunct="1">
        <a:spcBef>
          <a:spcPct val="0"/>
        </a:spcBef>
        <a:spcAft>
          <a:spcPct val="0"/>
        </a:spcAft>
        <a:defRPr sz="3600">
          <a:solidFill>
            <a:schemeClr val="tx2"/>
          </a:solidFill>
          <a:latin typeface="+mj-lt"/>
          <a:ea typeface="ＭＳ Ｐゴシック" pitchFamily="34" charset="-128"/>
          <a:cs typeface="ＭＳ Ｐゴシック" charset="-128"/>
        </a:defRPr>
      </a:lvl1pPr>
      <a:lvl2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2pPr>
      <a:lvl3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3pPr>
      <a:lvl4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4pPr>
      <a:lvl5pPr algn="l" rtl="0" eaLnBrk="1" fontAlgn="base" hangingPunct="1">
        <a:spcBef>
          <a:spcPct val="0"/>
        </a:spcBef>
        <a:spcAft>
          <a:spcPct val="0"/>
        </a:spcAft>
        <a:defRPr sz="3600">
          <a:solidFill>
            <a:schemeClr val="tx2"/>
          </a:solidFill>
          <a:latin typeface="Arial" charset="0"/>
          <a:ea typeface="ＭＳ Ｐゴシック" pitchFamily="34" charset="-128"/>
          <a:cs typeface="ＭＳ Ｐゴシック" charset="-128"/>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8.pn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infoactive.co/data-design" TargetMode="Externa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6000" dirty="0"/>
            </a:br>
            <a:r>
              <a:rPr lang="en-US" sz="6000" dirty="0"/>
              <a:t>Visualizing Data</a:t>
            </a:r>
            <a:br>
              <a:rPr lang="en-US" sz="6000" dirty="0"/>
            </a:br>
            <a:r>
              <a:rPr lang="en-US" sz="3200" dirty="0"/>
              <a:t>Part One: What, Why, and How to Start</a:t>
            </a:r>
            <a:endParaRPr lang="en-US" sz="5400" dirty="0"/>
          </a:p>
        </p:txBody>
      </p:sp>
    </p:spTree>
    <p:extLst>
      <p:ext uri="{BB962C8B-B14F-4D97-AF65-F5344CB8AC3E}">
        <p14:creationId xmlns:p14="http://schemas.microsoft.com/office/powerpoint/2010/main" val="1803161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the Presentation</a:t>
            </a:r>
          </a:p>
        </p:txBody>
      </p:sp>
      <p:sp>
        <p:nvSpPr>
          <p:cNvPr id="3" name="Content Placeholder 2"/>
          <p:cNvSpPr>
            <a:spLocks noGrp="1"/>
          </p:cNvSpPr>
          <p:nvPr>
            <p:ph idx="1"/>
          </p:nvPr>
        </p:nvSpPr>
        <p:spPr>
          <a:xfrm>
            <a:off x="847725" y="1981200"/>
            <a:ext cx="7729537" cy="4495800"/>
          </a:xfrm>
        </p:spPr>
        <p:txBody>
          <a:bodyPr/>
          <a:lstStyle/>
          <a:p>
            <a:r>
              <a:rPr lang="en-US" dirty="0"/>
              <a:t>What makes a data visualization</a:t>
            </a:r>
          </a:p>
          <a:p>
            <a:r>
              <a:rPr lang="en-US" dirty="0"/>
              <a:t>Why they can be effective</a:t>
            </a:r>
          </a:p>
          <a:p>
            <a:r>
              <a:rPr lang="en-US" dirty="0"/>
              <a:t>How to plan</a:t>
            </a:r>
          </a:p>
          <a:p>
            <a:endParaRPr lang="en-US" dirty="0"/>
          </a:p>
          <a:p>
            <a:endParaRPr lang="en-US" dirty="0"/>
          </a:p>
        </p:txBody>
      </p:sp>
      <p:sp>
        <p:nvSpPr>
          <p:cNvPr id="4" name="Content Placeholder 2"/>
          <p:cNvSpPr txBox="1">
            <a:spLocks/>
          </p:cNvSpPr>
          <p:nvPr/>
        </p:nvSpPr>
        <p:spPr bwMode="auto">
          <a:xfrm>
            <a:off x="881063" y="1371600"/>
            <a:ext cx="772953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a:lstStyle>
          <a:p>
            <a:pPr marL="0" indent="0">
              <a:buNone/>
            </a:pPr>
            <a:r>
              <a:rPr lang="en-US" kern="0"/>
              <a:t>You will learn:</a:t>
            </a:r>
            <a:endParaRPr lang="en-US" kern="0" dirty="0"/>
          </a:p>
        </p:txBody>
      </p:sp>
    </p:spTree>
    <p:extLst>
      <p:ext uri="{BB962C8B-B14F-4D97-AF65-F5344CB8AC3E}">
        <p14:creationId xmlns:p14="http://schemas.microsoft.com/office/powerpoint/2010/main" val="223427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1752600"/>
            <a:ext cx="7772400" cy="2933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WHAT IS </a:t>
            </a:r>
          </a:p>
          <a:p>
            <a:pPr algn="ctr">
              <a:lnSpc>
                <a:spcPct val="120000"/>
              </a:lnSpc>
            </a:pPr>
            <a:r>
              <a:rPr lang="en-US" sz="7200" b="1" spc="300" dirty="0">
                <a:solidFill>
                  <a:schemeClr val="accent1"/>
                </a:solidFill>
              </a:rPr>
              <a:t>DATA </a:t>
            </a:r>
            <a:r>
              <a:rPr lang="en-US" sz="5500" b="1" spc="300" dirty="0">
                <a:solidFill>
                  <a:schemeClr val="accent1"/>
                </a:solidFill>
              </a:rPr>
              <a:t>VISUALIZATION?</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2238237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39062" cy="990600"/>
          </a:xfrm>
        </p:spPr>
        <p:txBody>
          <a:bodyPr/>
          <a:lstStyle/>
          <a:p>
            <a:r>
              <a:rPr lang="en-US" dirty="0"/>
              <a:t>Name the Data Visualization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066800"/>
            <a:ext cx="2221566" cy="2043638"/>
          </a:xfrm>
        </p:spPr>
      </p:pic>
      <p:sp>
        <p:nvSpPr>
          <p:cNvPr id="5" name="TextBox 4"/>
          <p:cNvSpPr txBox="1"/>
          <p:nvPr/>
        </p:nvSpPr>
        <p:spPr>
          <a:xfrm>
            <a:off x="6477000" y="1066800"/>
            <a:ext cx="2286000" cy="1200329"/>
          </a:xfrm>
          <a:prstGeom prst="rect">
            <a:avLst/>
          </a:prstGeom>
          <a:noFill/>
        </p:spPr>
        <p:txBody>
          <a:bodyPr wrap="square" rtlCol="0">
            <a:spAutoFit/>
          </a:bodyPr>
          <a:lstStyle/>
          <a:p>
            <a:r>
              <a:rPr lang="en-US" sz="7200" dirty="0"/>
              <a:t>58%</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67" r="38333"/>
          <a:stretch/>
        </p:blipFill>
        <p:spPr>
          <a:xfrm>
            <a:off x="5206649" y="2590800"/>
            <a:ext cx="3352800" cy="349250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b="15556"/>
          <a:stretch/>
        </p:blipFill>
        <p:spPr>
          <a:xfrm>
            <a:off x="5206649" y="1009606"/>
            <a:ext cx="1357854" cy="1146632"/>
          </a:xfrm>
          <a:prstGeom prst="rect">
            <a:avLst/>
          </a:prstGeom>
        </p:spPr>
      </p:pic>
      <p:sp>
        <p:nvSpPr>
          <p:cNvPr id="3" name="TextBox 2"/>
          <p:cNvSpPr txBox="1"/>
          <p:nvPr/>
        </p:nvSpPr>
        <p:spPr>
          <a:xfrm>
            <a:off x="6715855" y="2265797"/>
            <a:ext cx="1861407" cy="215444"/>
          </a:xfrm>
          <a:prstGeom prst="rect">
            <a:avLst/>
          </a:prstGeom>
          <a:noFill/>
        </p:spPr>
        <p:txBody>
          <a:bodyPr wrap="none" rtlCol="0">
            <a:spAutoFit/>
          </a:bodyPr>
          <a:lstStyle/>
          <a:p>
            <a:r>
              <a:rPr lang="en-US" sz="800" dirty="0"/>
              <a:t>George Patterson, The Noun Project</a:t>
            </a:r>
          </a:p>
        </p:txBody>
      </p:sp>
      <p:sp>
        <p:nvSpPr>
          <p:cNvPr id="9" name="TextBox 8"/>
          <p:cNvSpPr txBox="1"/>
          <p:nvPr/>
        </p:nvSpPr>
        <p:spPr>
          <a:xfrm>
            <a:off x="3365697" y="6113736"/>
            <a:ext cx="1342034" cy="215444"/>
          </a:xfrm>
          <a:prstGeom prst="rect">
            <a:avLst/>
          </a:prstGeom>
          <a:noFill/>
        </p:spPr>
        <p:txBody>
          <a:bodyPr wrap="none" rtlCol="0">
            <a:spAutoFit/>
          </a:bodyPr>
          <a:lstStyle/>
          <a:p>
            <a:r>
              <a:rPr lang="en-US" sz="800" dirty="0"/>
              <a:t>Map data </a:t>
            </a:r>
            <a:r>
              <a:rPr lang="de-DE" sz="800" dirty="0"/>
              <a:t>© 2016 Google</a:t>
            </a:r>
            <a:endParaRPr lang="en-US" sz="800" dirty="0"/>
          </a:p>
        </p:txBody>
      </p:sp>
      <p:sp>
        <p:nvSpPr>
          <p:cNvPr id="10" name="TextBox 9"/>
          <p:cNvSpPr txBox="1"/>
          <p:nvPr/>
        </p:nvSpPr>
        <p:spPr>
          <a:xfrm>
            <a:off x="7861348" y="6085137"/>
            <a:ext cx="808235" cy="215444"/>
          </a:xfrm>
          <a:prstGeom prst="rect">
            <a:avLst/>
          </a:prstGeom>
          <a:noFill/>
        </p:spPr>
        <p:txBody>
          <a:bodyPr wrap="none" rtlCol="0">
            <a:spAutoFit/>
          </a:bodyPr>
          <a:lstStyle/>
          <a:p>
            <a:r>
              <a:rPr lang="de-DE" sz="800" dirty="0"/>
              <a:t>© </a:t>
            </a:r>
            <a:r>
              <a:rPr lang="en-US" sz="800" dirty="0"/>
              <a:t>Ben </a:t>
            </a:r>
            <a:r>
              <a:rPr lang="en-US" sz="800" dirty="0" err="1"/>
              <a:t>Willers</a:t>
            </a:r>
            <a:endParaRPr lang="en-US" sz="800" dirty="0"/>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4400" y="3352800"/>
            <a:ext cx="3810000" cy="2708228"/>
          </a:xfrm>
          <a:prstGeom prst="rect">
            <a:avLst/>
          </a:prstGeom>
        </p:spPr>
      </p:pic>
    </p:spTree>
    <p:extLst>
      <p:ext uri="{BB962C8B-B14F-4D97-AF65-F5344CB8AC3E}">
        <p14:creationId xmlns:p14="http://schemas.microsoft.com/office/powerpoint/2010/main" val="95086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914400" y="1600200"/>
            <a:ext cx="7315200" cy="2743200"/>
          </a:xfrm>
        </p:spPr>
        <p:txBody>
          <a:bodyPr/>
          <a:lstStyle/>
          <a:p>
            <a:r>
              <a:rPr lang="en-US" dirty="0"/>
              <a:t>“Nicely designed posters with a few numbers on them aren’t really data viz.”</a:t>
            </a:r>
          </a:p>
          <a:p>
            <a:endParaRPr lang="en-US" dirty="0"/>
          </a:p>
          <a:p>
            <a:pPr algn="l"/>
            <a:endParaRPr lang="en-US" sz="3200" dirty="0"/>
          </a:p>
          <a:p>
            <a:pPr algn="l"/>
            <a:endParaRPr lang="en-US" sz="3200" dirty="0"/>
          </a:p>
          <a:p>
            <a:pPr algn="l"/>
            <a:endParaRPr lang="en-US" sz="3200" dirty="0"/>
          </a:p>
          <a:p>
            <a:pPr algn="l"/>
            <a:endParaRPr lang="en-US" sz="3200" dirty="0"/>
          </a:p>
          <a:p>
            <a:endParaRPr lang="en-US" sz="3200" dirty="0"/>
          </a:p>
        </p:txBody>
      </p:sp>
      <p:sp>
        <p:nvSpPr>
          <p:cNvPr id="2" name="TextBox 1"/>
          <p:cNvSpPr txBox="1"/>
          <p:nvPr/>
        </p:nvSpPr>
        <p:spPr>
          <a:xfrm>
            <a:off x="838200" y="5334000"/>
            <a:ext cx="6858000" cy="1409617"/>
          </a:xfrm>
          <a:prstGeom prst="rect">
            <a:avLst/>
          </a:prstGeom>
          <a:noFill/>
        </p:spPr>
        <p:txBody>
          <a:bodyPr wrap="square" rtlCol="0">
            <a:spAutoFit/>
          </a:bodyPr>
          <a:lstStyle/>
          <a:p>
            <a:pPr eaLnBrk="1" hangingPunct="1">
              <a:spcBef>
                <a:spcPct val="20000"/>
              </a:spcBef>
              <a:buClr>
                <a:srgbClr val="E96D1F"/>
              </a:buClr>
              <a:buSzPct val="85000"/>
            </a:pPr>
            <a:r>
              <a:rPr lang="en-US" sz="2800" kern="0" dirty="0">
                <a:solidFill>
                  <a:srgbClr val="FFFFFF"/>
                </a:solidFill>
                <a:latin typeface="Arial Black" panose="020B0A04020102020204" pitchFamily="34" charset="0"/>
                <a:cs typeface="ＭＳ Ｐゴシック" charset="-128"/>
              </a:rPr>
              <a:t>– Amanda Cox</a:t>
            </a:r>
          </a:p>
          <a:p>
            <a:pPr lvl="0" eaLnBrk="1" hangingPunct="1">
              <a:spcBef>
                <a:spcPct val="20000"/>
              </a:spcBef>
              <a:buClr>
                <a:srgbClr val="E96D1F"/>
              </a:buClr>
              <a:buSzPct val="85000"/>
            </a:pPr>
            <a:r>
              <a:rPr lang="en-US" sz="2800" kern="0" dirty="0">
                <a:solidFill>
                  <a:srgbClr val="FFFFFF"/>
                </a:solidFill>
                <a:latin typeface="Arial Black" panose="020B0A04020102020204" pitchFamily="34" charset="0"/>
                <a:cs typeface="ＭＳ Ｐゴシック" charset="-128"/>
              </a:rPr>
              <a:t>Editor of Upshot, New York Times</a:t>
            </a:r>
          </a:p>
          <a:p>
            <a:endParaRPr lang="en-US" dirty="0"/>
          </a:p>
        </p:txBody>
      </p:sp>
    </p:spTree>
    <p:extLst>
      <p:ext uri="{BB962C8B-B14F-4D97-AF65-F5344CB8AC3E}">
        <p14:creationId xmlns:p14="http://schemas.microsoft.com/office/powerpoint/2010/main" val="3328930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990600" y="2209800"/>
            <a:ext cx="7467600" cy="2286000"/>
          </a:xfrm>
          <a:prstGeom prst="rect">
            <a:avLst/>
          </a:prstGeom>
          <a:solidFill>
            <a:srgbClr val="717073">
              <a:alpha val="15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 name="Title 1"/>
          <p:cNvSpPr>
            <a:spLocks noGrp="1"/>
          </p:cNvSpPr>
          <p:nvPr>
            <p:ph type="title"/>
          </p:nvPr>
        </p:nvSpPr>
        <p:spPr/>
        <p:txBody>
          <a:bodyPr/>
          <a:lstStyle/>
          <a:p>
            <a:r>
              <a:rPr lang="en-US" dirty="0"/>
              <a:t>Defining the Medium</a:t>
            </a:r>
          </a:p>
        </p:txBody>
      </p:sp>
      <p:sp>
        <p:nvSpPr>
          <p:cNvPr id="3" name="Content Placeholder 2"/>
          <p:cNvSpPr>
            <a:spLocks noGrp="1"/>
          </p:cNvSpPr>
          <p:nvPr>
            <p:ph idx="1"/>
          </p:nvPr>
        </p:nvSpPr>
        <p:spPr>
          <a:xfrm>
            <a:off x="2556628" y="2362200"/>
            <a:ext cx="5894645" cy="2895600"/>
          </a:xfrm>
        </p:spPr>
        <p:txBody>
          <a:bodyPr/>
          <a:lstStyle/>
          <a:p>
            <a:pPr marL="0" indent="0">
              <a:buNone/>
            </a:pPr>
            <a:r>
              <a:rPr lang="en-US" b="1" dirty="0"/>
              <a:t>Data visualization: </a:t>
            </a:r>
            <a:r>
              <a:rPr lang="en-US" dirty="0"/>
              <a:t>A </a:t>
            </a:r>
            <a:r>
              <a:rPr lang="en-US" dirty="0" err="1"/>
              <a:t>nontext</a:t>
            </a:r>
            <a:r>
              <a:rPr lang="en-US" dirty="0"/>
              <a:t>- based representation of data that enhances the understanding of that data.</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7777" b="21111"/>
          <a:stretch/>
        </p:blipFill>
        <p:spPr>
          <a:xfrm>
            <a:off x="1139537" y="2787600"/>
            <a:ext cx="1268155" cy="901799"/>
          </a:xfrm>
          <a:prstGeom prst="rect">
            <a:avLst/>
          </a:prstGeom>
        </p:spPr>
      </p:pic>
      <p:sp>
        <p:nvSpPr>
          <p:cNvPr id="6" name="TextBox 5"/>
          <p:cNvSpPr txBox="1"/>
          <p:nvPr/>
        </p:nvSpPr>
        <p:spPr>
          <a:xfrm>
            <a:off x="6934200" y="6248400"/>
            <a:ext cx="1811714" cy="215444"/>
          </a:xfrm>
          <a:prstGeom prst="rect">
            <a:avLst/>
          </a:prstGeom>
          <a:noFill/>
        </p:spPr>
        <p:txBody>
          <a:bodyPr wrap="none" rtlCol="0">
            <a:spAutoFit/>
          </a:bodyPr>
          <a:lstStyle/>
          <a:p>
            <a:r>
              <a:rPr lang="en-US" sz="800" dirty="0"/>
              <a:t>Martha Ormiston, The Noun Project</a:t>
            </a:r>
          </a:p>
        </p:txBody>
      </p:sp>
    </p:spTree>
    <p:extLst>
      <p:ext uri="{BB962C8B-B14F-4D97-AF65-F5344CB8AC3E}">
        <p14:creationId xmlns:p14="http://schemas.microsoft.com/office/powerpoint/2010/main" val="86277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924800" cy="990600"/>
          </a:xfrm>
        </p:spPr>
        <p:txBody>
          <a:bodyPr/>
          <a:lstStyle/>
          <a:p>
            <a:r>
              <a:rPr lang="en-US" sz="3200" dirty="0"/>
              <a:t>Name the Data Visualization (Revisited)</a:t>
            </a:r>
          </a:p>
        </p:txBody>
      </p:sp>
      <p:sp>
        <p:nvSpPr>
          <p:cNvPr id="5" name="TextBox 4"/>
          <p:cNvSpPr txBox="1"/>
          <p:nvPr/>
        </p:nvSpPr>
        <p:spPr>
          <a:xfrm>
            <a:off x="6477000" y="1066800"/>
            <a:ext cx="2286000" cy="1200329"/>
          </a:xfrm>
          <a:prstGeom prst="rect">
            <a:avLst/>
          </a:prstGeom>
          <a:noFill/>
        </p:spPr>
        <p:txBody>
          <a:bodyPr wrap="square" rtlCol="0">
            <a:spAutoFit/>
          </a:bodyPr>
          <a:lstStyle/>
          <a:p>
            <a:r>
              <a:rPr lang="en-US" sz="7200" dirty="0"/>
              <a:t>58%</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667" r="38333"/>
          <a:stretch/>
        </p:blipFill>
        <p:spPr>
          <a:xfrm>
            <a:off x="5206649" y="2590800"/>
            <a:ext cx="3352800" cy="3492500"/>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15556"/>
          <a:stretch/>
        </p:blipFill>
        <p:spPr>
          <a:xfrm>
            <a:off x="5206649" y="1009606"/>
            <a:ext cx="1357854" cy="1146632"/>
          </a:xfrm>
          <a:prstGeom prst="rect">
            <a:avLst/>
          </a:prstGeom>
        </p:spPr>
      </p:pic>
      <p:sp>
        <p:nvSpPr>
          <p:cNvPr id="3" name="TextBox 2"/>
          <p:cNvSpPr txBox="1"/>
          <p:nvPr/>
        </p:nvSpPr>
        <p:spPr>
          <a:xfrm>
            <a:off x="6715855" y="2265797"/>
            <a:ext cx="1861407" cy="215444"/>
          </a:xfrm>
          <a:prstGeom prst="rect">
            <a:avLst/>
          </a:prstGeom>
          <a:noFill/>
        </p:spPr>
        <p:txBody>
          <a:bodyPr wrap="none" rtlCol="0">
            <a:spAutoFit/>
          </a:bodyPr>
          <a:lstStyle/>
          <a:p>
            <a:r>
              <a:rPr lang="en-US" sz="800" dirty="0"/>
              <a:t>George Patterson, The Noun Project</a:t>
            </a:r>
          </a:p>
        </p:txBody>
      </p:sp>
      <p:sp>
        <p:nvSpPr>
          <p:cNvPr id="9" name="TextBox 8"/>
          <p:cNvSpPr txBox="1"/>
          <p:nvPr/>
        </p:nvSpPr>
        <p:spPr>
          <a:xfrm>
            <a:off x="3365697" y="6113736"/>
            <a:ext cx="1342034" cy="215444"/>
          </a:xfrm>
          <a:prstGeom prst="rect">
            <a:avLst/>
          </a:prstGeom>
          <a:noFill/>
        </p:spPr>
        <p:txBody>
          <a:bodyPr wrap="none" rtlCol="0">
            <a:spAutoFit/>
          </a:bodyPr>
          <a:lstStyle/>
          <a:p>
            <a:r>
              <a:rPr lang="en-US" sz="800" dirty="0"/>
              <a:t>Map data </a:t>
            </a:r>
            <a:r>
              <a:rPr lang="de-DE" sz="800" dirty="0"/>
              <a:t>© 2016 Google</a:t>
            </a:r>
            <a:endParaRPr lang="en-US" sz="800" dirty="0"/>
          </a:p>
        </p:txBody>
      </p:sp>
      <p:sp>
        <p:nvSpPr>
          <p:cNvPr id="10" name="TextBox 9"/>
          <p:cNvSpPr txBox="1"/>
          <p:nvPr/>
        </p:nvSpPr>
        <p:spPr>
          <a:xfrm>
            <a:off x="7861348" y="6085137"/>
            <a:ext cx="808235" cy="215444"/>
          </a:xfrm>
          <a:prstGeom prst="rect">
            <a:avLst/>
          </a:prstGeom>
          <a:noFill/>
        </p:spPr>
        <p:txBody>
          <a:bodyPr wrap="none" rtlCol="0">
            <a:spAutoFit/>
          </a:bodyPr>
          <a:lstStyle/>
          <a:p>
            <a:r>
              <a:rPr lang="de-DE" sz="800" dirty="0"/>
              <a:t>© </a:t>
            </a:r>
            <a:r>
              <a:rPr lang="en-US" sz="800" dirty="0"/>
              <a:t>Ben </a:t>
            </a:r>
            <a:r>
              <a:rPr lang="en-US" sz="800" dirty="0" err="1"/>
              <a:t>Willers</a:t>
            </a:r>
            <a:endParaRPr lang="en-US" sz="800" dirty="0"/>
          </a:p>
        </p:txBody>
      </p:sp>
      <p:pic>
        <p:nvPicPr>
          <p:cNvPr id="12"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752600" y="1066800"/>
            <a:ext cx="2221566" cy="2043638"/>
          </a:xfr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4400" y="3352800"/>
            <a:ext cx="3810000" cy="2708228"/>
          </a:xfrm>
          <a:prstGeom prst="rect">
            <a:avLst/>
          </a:prstGeom>
        </p:spPr>
      </p:pic>
    </p:spTree>
    <p:extLst>
      <p:ext uri="{BB962C8B-B14F-4D97-AF65-F5344CB8AC3E}">
        <p14:creationId xmlns:p14="http://schemas.microsoft.com/office/powerpoint/2010/main" val="192664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Visualization vs. Infographic</a:t>
            </a:r>
          </a:p>
        </p:txBody>
      </p:sp>
      <p:cxnSp>
        <p:nvCxnSpPr>
          <p:cNvPr id="11" name="Straight Connector 10"/>
          <p:cNvCxnSpPr/>
          <p:nvPr/>
        </p:nvCxnSpPr>
        <p:spPr bwMode="auto">
          <a:xfrm>
            <a:off x="3124200" y="6701135"/>
            <a:ext cx="5453062"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4" name="Straight Connector 13"/>
          <p:cNvCxnSpPr/>
          <p:nvPr/>
        </p:nvCxnSpPr>
        <p:spPr bwMode="auto">
          <a:xfrm>
            <a:off x="2683669" y="8001000"/>
            <a:ext cx="5893593"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12" name="Content Placeholder 2"/>
          <p:cNvSpPr txBox="1">
            <a:spLocks/>
          </p:cNvSpPr>
          <p:nvPr/>
        </p:nvSpPr>
        <p:spPr bwMode="auto">
          <a:xfrm>
            <a:off x="881063" y="1676400"/>
            <a:ext cx="77295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a:lstStyle>
          <a:p>
            <a:pPr marL="0" indent="0">
              <a:buNone/>
            </a:pPr>
            <a:r>
              <a:rPr lang="en-US" kern="0" dirty="0"/>
              <a:t>These terms are sometimes used interchangeably.</a:t>
            </a:r>
          </a:p>
          <a:p>
            <a:pPr marL="0" indent="0">
              <a:buNone/>
            </a:pPr>
            <a:endParaRPr lang="en-US" kern="0" dirty="0"/>
          </a:p>
          <a:p>
            <a:pPr marL="0" indent="0">
              <a:buNone/>
            </a:pPr>
            <a:r>
              <a:rPr lang="en-US" kern="0" dirty="0"/>
              <a:t>Just remember: You need DATA plus a visual representing the data to make a data </a:t>
            </a:r>
            <a:r>
              <a:rPr lang="en-US" kern="0" dirty="0" err="1"/>
              <a:t>viz</a:t>
            </a:r>
            <a:r>
              <a:rPr lang="en-US" kern="0" dirty="0"/>
              <a:t>!</a:t>
            </a:r>
          </a:p>
        </p:txBody>
      </p:sp>
    </p:spTree>
    <p:extLst>
      <p:ext uri="{BB962C8B-B14F-4D97-AF65-F5344CB8AC3E}">
        <p14:creationId xmlns:p14="http://schemas.microsoft.com/office/powerpoint/2010/main" val="724913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39062" cy="990600"/>
          </a:xfrm>
        </p:spPr>
        <p:txBody>
          <a:bodyPr/>
          <a:lstStyle/>
          <a:p>
            <a:r>
              <a:rPr lang="en-US" dirty="0"/>
              <a:t>What Google Thinks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5073" b="16811"/>
          <a:stretch/>
        </p:blipFill>
        <p:spPr>
          <a:xfrm>
            <a:off x="4832524" y="973047"/>
            <a:ext cx="4082876" cy="4437153"/>
          </a:xfrm>
          <a:prstGeom prst="rect">
            <a:avLst/>
          </a:prstGeom>
          <a:ln>
            <a:solidFill>
              <a:schemeClr val="tx1"/>
            </a:solidFill>
          </a:ln>
        </p:spPr>
      </p:pic>
      <p:pic>
        <p:nvPicPr>
          <p:cNvPr id="10" name="Content Placeholder 9"/>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33400" y="973047"/>
            <a:ext cx="4064027" cy="4437152"/>
          </a:xfrm>
          <a:ln>
            <a:solidFill>
              <a:schemeClr val="tx1"/>
            </a:solidFill>
          </a:ln>
        </p:spPr>
      </p:pic>
      <p:sp>
        <p:nvSpPr>
          <p:cNvPr id="11" name="Rectangle 10"/>
          <p:cNvSpPr/>
          <p:nvPr/>
        </p:nvSpPr>
        <p:spPr>
          <a:xfrm>
            <a:off x="609600" y="5486400"/>
            <a:ext cx="4267200" cy="830997"/>
          </a:xfrm>
          <a:prstGeom prst="rect">
            <a:avLst/>
          </a:prstGeom>
        </p:spPr>
        <p:txBody>
          <a:bodyPr wrap="square">
            <a:spAutoFit/>
          </a:bodyPr>
          <a:lstStyle/>
          <a:p>
            <a:r>
              <a:rPr lang="en-US" dirty="0"/>
              <a:t>Graphs, geometric shapes, color coded, number driven</a:t>
            </a:r>
          </a:p>
        </p:txBody>
      </p:sp>
      <p:sp>
        <p:nvSpPr>
          <p:cNvPr id="12" name="Rectangle 11"/>
          <p:cNvSpPr/>
          <p:nvPr/>
        </p:nvSpPr>
        <p:spPr>
          <a:xfrm>
            <a:off x="5105400" y="5486399"/>
            <a:ext cx="4267200" cy="830997"/>
          </a:xfrm>
          <a:prstGeom prst="rect">
            <a:avLst/>
          </a:prstGeom>
        </p:spPr>
        <p:txBody>
          <a:bodyPr wrap="square">
            <a:spAutoFit/>
          </a:bodyPr>
          <a:lstStyle/>
          <a:p>
            <a:r>
              <a:rPr lang="en-US" dirty="0"/>
              <a:t>Collection of facts, icons, pictorials, text driven</a:t>
            </a:r>
          </a:p>
        </p:txBody>
      </p:sp>
    </p:spTree>
    <p:extLst>
      <p:ext uri="{BB962C8B-B14F-4D97-AF65-F5344CB8AC3E}">
        <p14:creationId xmlns:p14="http://schemas.microsoft.com/office/powerpoint/2010/main" val="1788601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infographic</a:t>
            </a:r>
          </a:p>
        </p:txBody>
      </p:sp>
      <p:sp>
        <p:nvSpPr>
          <p:cNvPr id="5" name="Triangle 4"/>
          <p:cNvSpPr/>
          <p:nvPr/>
        </p:nvSpPr>
        <p:spPr bwMode="auto">
          <a:xfrm rot="10800000">
            <a:off x="4555331" y="6553200"/>
            <a:ext cx="304800" cy="262759"/>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b="70097"/>
          <a:stretch/>
        </p:blipFill>
        <p:spPr>
          <a:xfrm>
            <a:off x="0" y="0"/>
            <a:ext cx="3810000" cy="7079694"/>
          </a:xfr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30000" b="48648"/>
          <a:stretch/>
        </p:blipFill>
        <p:spPr>
          <a:xfrm>
            <a:off x="3808021" y="1"/>
            <a:ext cx="5335979" cy="7079694"/>
          </a:xfrm>
          <a:prstGeom prst="rect">
            <a:avLst/>
          </a:prstGeom>
        </p:spPr>
      </p:pic>
      <p:sp>
        <p:nvSpPr>
          <p:cNvPr id="7" name="Rectangle 6"/>
          <p:cNvSpPr/>
          <p:nvPr/>
        </p:nvSpPr>
        <p:spPr bwMode="auto">
          <a:xfrm>
            <a:off x="76724" y="3006446"/>
            <a:ext cx="3809475" cy="339435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Rectangle 9"/>
          <p:cNvSpPr/>
          <p:nvPr/>
        </p:nvSpPr>
        <p:spPr bwMode="auto">
          <a:xfrm>
            <a:off x="4007225" y="568047"/>
            <a:ext cx="4984375" cy="408015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1" name="TextBox 10"/>
          <p:cNvSpPr txBox="1"/>
          <p:nvPr/>
        </p:nvSpPr>
        <p:spPr>
          <a:xfrm>
            <a:off x="8137942" y="6553200"/>
            <a:ext cx="800219" cy="215444"/>
          </a:xfrm>
          <a:prstGeom prst="rect">
            <a:avLst/>
          </a:prstGeom>
          <a:noFill/>
        </p:spPr>
        <p:txBody>
          <a:bodyPr wrap="none" rtlCol="0">
            <a:spAutoFit/>
          </a:bodyPr>
          <a:lstStyle/>
          <a:p>
            <a:r>
              <a:rPr lang="de-DE" sz="800" dirty="0"/>
              <a:t>© </a:t>
            </a:r>
            <a:r>
              <a:rPr lang="de-DE" sz="800" dirty="0" err="1"/>
              <a:t>Expedia.ca</a:t>
            </a:r>
            <a:endParaRPr lang="en-US" sz="800" dirty="0"/>
          </a:p>
        </p:txBody>
      </p:sp>
    </p:spTree>
    <p:extLst>
      <p:ext uri="{BB962C8B-B14F-4D97-AF65-F5344CB8AC3E}">
        <p14:creationId xmlns:p14="http://schemas.microsoft.com/office/powerpoint/2010/main" val="42403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33538" y="533400"/>
            <a:ext cx="5148262" cy="2057400"/>
          </a:xfrm>
        </p:spPr>
        <p:txBody>
          <a:bodyPr/>
          <a:lstStyle/>
          <a:p>
            <a:r>
              <a:rPr lang="en-US" dirty="0"/>
              <a:t>Data visualization example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6400" y="152400"/>
            <a:ext cx="5638800" cy="6256632"/>
          </a:xfrm>
        </p:spPr>
      </p:pic>
    </p:spTree>
    <p:extLst>
      <p:ext uri="{BB962C8B-B14F-4D97-AF65-F5344CB8AC3E}">
        <p14:creationId xmlns:p14="http://schemas.microsoft.com/office/powerpoint/2010/main" val="483057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visualization example 2</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533400"/>
            <a:ext cx="8530302" cy="5334000"/>
          </a:xfrm>
        </p:spPr>
      </p:pic>
      <p:sp>
        <p:nvSpPr>
          <p:cNvPr id="5" name="TextBox 4"/>
          <p:cNvSpPr txBox="1"/>
          <p:nvPr/>
        </p:nvSpPr>
        <p:spPr>
          <a:xfrm>
            <a:off x="7082813" y="5867400"/>
            <a:ext cx="1904689" cy="215444"/>
          </a:xfrm>
          <a:prstGeom prst="rect">
            <a:avLst/>
          </a:prstGeom>
          <a:noFill/>
        </p:spPr>
        <p:txBody>
          <a:bodyPr wrap="none" rtlCol="0">
            <a:spAutoFit/>
          </a:bodyPr>
          <a:lstStyle/>
          <a:p>
            <a:r>
              <a:rPr lang="de-DE" sz="800" dirty="0"/>
              <a:t>© 2016 </a:t>
            </a:r>
            <a:r>
              <a:rPr lang="de-DE" sz="800"/>
              <a:t>Population Reference Bureau</a:t>
            </a:r>
            <a:endParaRPr lang="en-US" sz="800" dirty="0"/>
          </a:p>
        </p:txBody>
      </p:sp>
    </p:spTree>
    <p:extLst>
      <p:ext uri="{BB962C8B-B14F-4D97-AF65-F5344CB8AC3E}">
        <p14:creationId xmlns:p14="http://schemas.microsoft.com/office/powerpoint/2010/main" val="725988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3200" dirty="0"/>
              <a:t>“[I emphasize] visualizations that do some work; they persuade, they explain, they explore. Beauty is desirable, but I’m not excited by pretty charts that are also pretty useless.”</a:t>
            </a:r>
          </a:p>
          <a:p>
            <a:endParaRPr lang="en-US" dirty="0"/>
          </a:p>
          <a:p>
            <a:pPr algn="l"/>
            <a:endParaRPr lang="en-US" sz="2400" dirty="0"/>
          </a:p>
          <a:p>
            <a:pPr algn="l"/>
            <a:r>
              <a:rPr lang="en-US" sz="2400" dirty="0"/>
              <a:t>– Graham Wills, Data Science and Visualization Expert at IBM</a:t>
            </a:r>
          </a:p>
          <a:p>
            <a:pPr algn="l"/>
            <a:endParaRPr lang="en-US" dirty="0"/>
          </a:p>
        </p:txBody>
      </p:sp>
    </p:spTree>
    <p:extLst>
      <p:ext uri="{BB962C8B-B14F-4D97-AF65-F5344CB8AC3E}">
        <p14:creationId xmlns:p14="http://schemas.microsoft.com/office/powerpoint/2010/main" val="796000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Data Visualizations</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b="18519"/>
          <a:stretch/>
        </p:blipFill>
        <p:spPr>
          <a:xfrm>
            <a:off x="381000" y="1371600"/>
            <a:ext cx="2057400" cy="1676400"/>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b="17467"/>
          <a:stretch/>
        </p:blipFill>
        <p:spPr>
          <a:xfrm>
            <a:off x="4617546" y="1387549"/>
            <a:ext cx="2011854" cy="1660451"/>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b="15556"/>
          <a:stretch/>
        </p:blipFill>
        <p:spPr>
          <a:xfrm>
            <a:off x="2552448" y="1424763"/>
            <a:ext cx="1943352" cy="1641053"/>
          </a:xfrm>
          <a:prstGeom prst="rect">
            <a:avLst/>
          </a:prstGeom>
        </p:spPr>
      </p:pic>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b="12977"/>
          <a:stretch/>
        </p:blipFill>
        <p:spPr>
          <a:xfrm>
            <a:off x="6807828" y="1369733"/>
            <a:ext cx="1878972" cy="1635142"/>
          </a:xfrm>
          <a:prstGeom prst="rect">
            <a:avLst/>
          </a:prstGeom>
        </p:spPr>
      </p:pic>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b="17124"/>
          <a:stretch/>
        </p:blipFill>
        <p:spPr>
          <a:xfrm>
            <a:off x="1107733" y="3957178"/>
            <a:ext cx="2013216" cy="1668477"/>
          </a:xfrm>
          <a:prstGeom prst="rect">
            <a:avLst/>
          </a:prstGeom>
        </p:spPr>
      </p:pic>
      <p:pic>
        <p:nvPicPr>
          <p:cNvPr id="15" name="Picture 14"/>
          <p:cNvPicPr>
            <a:picLocks noChangeAspect="1"/>
          </p:cNvPicPr>
          <p:nvPr/>
        </p:nvPicPr>
        <p:blipFill rotWithShape="1">
          <a:blip r:embed="rId8">
            <a:extLst>
              <a:ext uri="{28A0092B-C50C-407E-A947-70E740481C1C}">
                <a14:useLocalDpi xmlns:a14="http://schemas.microsoft.com/office/drawing/2010/main" val="0"/>
              </a:ext>
            </a:extLst>
          </a:blip>
          <a:srcRect b="13493"/>
          <a:stretch/>
        </p:blipFill>
        <p:spPr>
          <a:xfrm>
            <a:off x="3657600" y="3831318"/>
            <a:ext cx="2074208" cy="1794338"/>
          </a:xfrm>
          <a:prstGeom prst="rect">
            <a:avLst/>
          </a:prstGeom>
        </p:spPr>
      </p:pic>
      <p:pic>
        <p:nvPicPr>
          <p:cNvPr id="16" name="Picture 15"/>
          <p:cNvPicPr>
            <a:picLocks noChangeAspect="1"/>
          </p:cNvPicPr>
          <p:nvPr/>
        </p:nvPicPr>
        <p:blipFill rotWithShape="1">
          <a:blip r:embed="rId9">
            <a:extLst>
              <a:ext uri="{28A0092B-C50C-407E-A947-70E740481C1C}">
                <a14:useLocalDpi xmlns:a14="http://schemas.microsoft.com/office/drawing/2010/main" val="0"/>
              </a:ext>
            </a:extLst>
          </a:blip>
          <a:srcRect b="15988"/>
          <a:stretch/>
        </p:blipFill>
        <p:spPr>
          <a:xfrm>
            <a:off x="6141521" y="3915949"/>
            <a:ext cx="2011879" cy="1690214"/>
          </a:xfrm>
          <a:prstGeom prst="rect">
            <a:avLst/>
          </a:prstGeom>
        </p:spPr>
      </p:pic>
      <p:sp>
        <p:nvSpPr>
          <p:cNvPr id="17" name="TextBox 16"/>
          <p:cNvSpPr txBox="1"/>
          <p:nvPr/>
        </p:nvSpPr>
        <p:spPr>
          <a:xfrm>
            <a:off x="495300" y="2967335"/>
            <a:ext cx="1828800" cy="461665"/>
          </a:xfrm>
          <a:prstGeom prst="rect">
            <a:avLst/>
          </a:prstGeom>
          <a:noFill/>
        </p:spPr>
        <p:txBody>
          <a:bodyPr wrap="square" rtlCol="0">
            <a:spAutoFit/>
          </a:bodyPr>
          <a:lstStyle/>
          <a:p>
            <a:pPr algn="ctr"/>
            <a:r>
              <a:rPr lang="en-US"/>
              <a:t>Bar chart</a:t>
            </a:r>
          </a:p>
        </p:txBody>
      </p:sp>
      <p:sp>
        <p:nvSpPr>
          <p:cNvPr id="18" name="TextBox 17"/>
          <p:cNvSpPr txBox="1"/>
          <p:nvPr/>
        </p:nvSpPr>
        <p:spPr>
          <a:xfrm>
            <a:off x="2619471" y="2967335"/>
            <a:ext cx="1828800" cy="461665"/>
          </a:xfrm>
          <a:prstGeom prst="rect">
            <a:avLst/>
          </a:prstGeom>
          <a:noFill/>
        </p:spPr>
        <p:txBody>
          <a:bodyPr wrap="square" rtlCol="0">
            <a:spAutoFit/>
          </a:bodyPr>
          <a:lstStyle/>
          <a:p>
            <a:pPr algn="ctr"/>
            <a:r>
              <a:rPr lang="en-US" dirty="0"/>
              <a:t>Line chart</a:t>
            </a:r>
          </a:p>
        </p:txBody>
      </p:sp>
      <p:sp>
        <p:nvSpPr>
          <p:cNvPr id="19" name="TextBox 18"/>
          <p:cNvSpPr txBox="1"/>
          <p:nvPr/>
        </p:nvSpPr>
        <p:spPr>
          <a:xfrm>
            <a:off x="4754607" y="2967335"/>
            <a:ext cx="1828800" cy="461665"/>
          </a:xfrm>
          <a:prstGeom prst="rect">
            <a:avLst/>
          </a:prstGeom>
          <a:noFill/>
        </p:spPr>
        <p:txBody>
          <a:bodyPr wrap="square" rtlCol="0">
            <a:spAutoFit/>
          </a:bodyPr>
          <a:lstStyle/>
          <a:p>
            <a:pPr algn="ctr"/>
            <a:r>
              <a:rPr lang="en-US" dirty="0"/>
              <a:t>Scatter plot</a:t>
            </a:r>
          </a:p>
        </p:txBody>
      </p:sp>
      <p:sp>
        <p:nvSpPr>
          <p:cNvPr id="20" name="TextBox 19"/>
          <p:cNvSpPr txBox="1"/>
          <p:nvPr/>
        </p:nvSpPr>
        <p:spPr>
          <a:xfrm>
            <a:off x="6777149" y="2971680"/>
            <a:ext cx="1828800" cy="461665"/>
          </a:xfrm>
          <a:prstGeom prst="rect">
            <a:avLst/>
          </a:prstGeom>
          <a:noFill/>
        </p:spPr>
        <p:txBody>
          <a:bodyPr wrap="square" rtlCol="0">
            <a:spAutoFit/>
          </a:bodyPr>
          <a:lstStyle/>
          <a:p>
            <a:pPr algn="ctr"/>
            <a:r>
              <a:rPr lang="en-US" dirty="0"/>
              <a:t>Area chart</a:t>
            </a:r>
          </a:p>
        </p:txBody>
      </p:sp>
      <p:sp>
        <p:nvSpPr>
          <p:cNvPr id="21" name="TextBox 20"/>
          <p:cNvSpPr txBox="1"/>
          <p:nvPr/>
        </p:nvSpPr>
        <p:spPr>
          <a:xfrm>
            <a:off x="1238334" y="5606163"/>
            <a:ext cx="1828800" cy="461665"/>
          </a:xfrm>
          <a:prstGeom prst="rect">
            <a:avLst/>
          </a:prstGeom>
          <a:noFill/>
        </p:spPr>
        <p:txBody>
          <a:bodyPr wrap="square" rtlCol="0">
            <a:spAutoFit/>
          </a:bodyPr>
          <a:lstStyle/>
          <a:p>
            <a:pPr algn="ctr"/>
            <a:r>
              <a:rPr lang="en-US" dirty="0"/>
              <a:t>Pie chart</a:t>
            </a:r>
          </a:p>
        </p:txBody>
      </p:sp>
      <p:sp>
        <p:nvSpPr>
          <p:cNvPr id="22" name="TextBox 21"/>
          <p:cNvSpPr txBox="1"/>
          <p:nvPr/>
        </p:nvSpPr>
        <p:spPr>
          <a:xfrm>
            <a:off x="3779346" y="5625655"/>
            <a:ext cx="1952462" cy="461665"/>
          </a:xfrm>
          <a:prstGeom prst="rect">
            <a:avLst/>
          </a:prstGeom>
          <a:noFill/>
        </p:spPr>
        <p:txBody>
          <a:bodyPr wrap="square" rtlCol="0">
            <a:spAutoFit/>
          </a:bodyPr>
          <a:lstStyle/>
          <a:p>
            <a:pPr algn="ctr"/>
            <a:r>
              <a:rPr lang="en-US"/>
              <a:t>Bubble </a:t>
            </a:r>
            <a:r>
              <a:rPr lang="en-US" dirty="0"/>
              <a:t>chart</a:t>
            </a:r>
          </a:p>
        </p:txBody>
      </p:sp>
      <p:sp>
        <p:nvSpPr>
          <p:cNvPr id="23" name="TextBox 22"/>
          <p:cNvSpPr txBox="1"/>
          <p:nvPr/>
        </p:nvSpPr>
        <p:spPr>
          <a:xfrm>
            <a:off x="6324600" y="5625655"/>
            <a:ext cx="1828800" cy="461665"/>
          </a:xfrm>
          <a:prstGeom prst="rect">
            <a:avLst/>
          </a:prstGeom>
          <a:noFill/>
        </p:spPr>
        <p:txBody>
          <a:bodyPr wrap="square" rtlCol="0">
            <a:spAutoFit/>
          </a:bodyPr>
          <a:lstStyle/>
          <a:p>
            <a:pPr algn="ctr"/>
            <a:r>
              <a:rPr lang="en-US" dirty="0"/>
              <a:t>Heat map</a:t>
            </a:r>
          </a:p>
        </p:txBody>
      </p:sp>
      <p:sp>
        <p:nvSpPr>
          <p:cNvPr id="24" name="TextBox 23"/>
          <p:cNvSpPr txBox="1"/>
          <p:nvPr/>
        </p:nvSpPr>
        <p:spPr>
          <a:xfrm>
            <a:off x="3380989" y="6258668"/>
            <a:ext cx="5521063" cy="215444"/>
          </a:xfrm>
          <a:prstGeom prst="rect">
            <a:avLst/>
          </a:prstGeom>
          <a:noFill/>
        </p:spPr>
        <p:txBody>
          <a:bodyPr wrap="none" rtlCol="0">
            <a:spAutoFit/>
          </a:bodyPr>
          <a:lstStyle/>
          <a:p>
            <a:r>
              <a:rPr lang="en-US" sz="800" dirty="0"/>
              <a:t>Alexander </a:t>
            </a:r>
            <a:r>
              <a:rPr lang="en-US" sz="800" dirty="0" err="1"/>
              <a:t>Blagochevsky</a:t>
            </a:r>
            <a:r>
              <a:rPr lang="en-US" sz="800" dirty="0"/>
              <a:t>, Austin </a:t>
            </a:r>
            <a:r>
              <a:rPr lang="en-US" sz="800" dirty="0" err="1"/>
              <a:t>Condiff</a:t>
            </a:r>
            <a:r>
              <a:rPr lang="en-US" sz="800" dirty="0"/>
              <a:t>, Pham </a:t>
            </a:r>
            <a:r>
              <a:rPr lang="en-US" sz="800" dirty="0" err="1"/>
              <a:t>Thi</a:t>
            </a:r>
            <a:r>
              <a:rPr lang="en-US" sz="800" dirty="0"/>
              <a:t> </a:t>
            </a:r>
            <a:r>
              <a:rPr lang="en-US" sz="800" dirty="0" err="1"/>
              <a:t>Dieu</a:t>
            </a:r>
            <a:r>
              <a:rPr lang="en-US" sz="800" dirty="0"/>
              <a:t> Linh, </a:t>
            </a:r>
            <a:r>
              <a:rPr lang="en-US" sz="800" dirty="0" err="1"/>
              <a:t>Yohann</a:t>
            </a:r>
            <a:r>
              <a:rPr lang="en-US" sz="800" dirty="0"/>
              <a:t> Berger, Sergey </a:t>
            </a:r>
            <a:r>
              <a:rPr lang="en-US" sz="800" dirty="0" err="1"/>
              <a:t>Demushkin</a:t>
            </a:r>
            <a:r>
              <a:rPr lang="en-US" sz="800" dirty="0"/>
              <a:t>, The Noun Project</a:t>
            </a:r>
          </a:p>
        </p:txBody>
      </p:sp>
    </p:spTree>
    <p:extLst>
      <p:ext uri="{BB962C8B-B14F-4D97-AF65-F5344CB8AC3E}">
        <p14:creationId xmlns:p14="http://schemas.microsoft.com/office/powerpoint/2010/main" val="1597972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types </a:t>
            </a:r>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4546" t="19059" b="35115"/>
          <a:stretch/>
        </p:blipFill>
        <p:spPr>
          <a:xfrm>
            <a:off x="-152400" y="-609600"/>
            <a:ext cx="9296400" cy="9067800"/>
          </a:xfrm>
        </p:spPr>
      </p:pic>
      <p:sp>
        <p:nvSpPr>
          <p:cNvPr id="4" name="TextBox 3"/>
          <p:cNvSpPr txBox="1"/>
          <p:nvPr/>
        </p:nvSpPr>
        <p:spPr>
          <a:xfrm>
            <a:off x="7393256" y="6629400"/>
            <a:ext cx="760144" cy="215444"/>
          </a:xfrm>
          <a:prstGeom prst="rect">
            <a:avLst/>
          </a:prstGeom>
          <a:noFill/>
        </p:spPr>
        <p:txBody>
          <a:bodyPr wrap="none" rtlCol="0">
            <a:spAutoFit/>
          </a:bodyPr>
          <a:lstStyle/>
          <a:p>
            <a:r>
              <a:rPr lang="de-DE" sz="800"/>
              <a:t>© Anna Vital</a:t>
            </a:r>
            <a:endParaRPr lang="en-US" sz="800" dirty="0"/>
          </a:p>
        </p:txBody>
      </p:sp>
    </p:spTree>
    <p:extLst>
      <p:ext uri="{BB962C8B-B14F-4D97-AF65-F5344CB8AC3E}">
        <p14:creationId xmlns:p14="http://schemas.microsoft.com/office/powerpoint/2010/main" val="285806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514600"/>
            <a:ext cx="7772400" cy="2171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b="1" spc="200" dirty="0">
                <a:solidFill>
                  <a:schemeClr val="accent1"/>
                </a:solidFill>
              </a:rPr>
              <a:t>WHY USE DATA VISUALIZATIONS?</a:t>
            </a:r>
            <a:endParaRPr lang="en-US" sz="5500" b="1" spc="300" dirty="0">
              <a:solidFill>
                <a:schemeClr val="accent1"/>
              </a:solidFill>
            </a:endParaRPr>
          </a:p>
        </p:txBody>
      </p:sp>
    </p:spTree>
    <p:extLst>
      <p:ext uri="{BB962C8B-B14F-4D97-AF65-F5344CB8AC3E}">
        <p14:creationId xmlns:p14="http://schemas.microsoft.com/office/powerpoint/2010/main" val="1849340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b="13114"/>
          <a:stretch/>
        </p:blipFill>
        <p:spPr>
          <a:xfrm>
            <a:off x="3743010" y="1447800"/>
            <a:ext cx="1929442" cy="1676400"/>
          </a:xfrm>
        </p:spPr>
      </p:pic>
      <p:sp>
        <p:nvSpPr>
          <p:cNvPr id="5" name="TextBox 4"/>
          <p:cNvSpPr txBox="1"/>
          <p:nvPr/>
        </p:nvSpPr>
        <p:spPr>
          <a:xfrm>
            <a:off x="973931" y="3581400"/>
            <a:ext cx="7467600" cy="830997"/>
          </a:xfrm>
          <a:prstGeom prst="rect">
            <a:avLst/>
          </a:prstGeom>
          <a:noFill/>
        </p:spPr>
        <p:txBody>
          <a:bodyPr wrap="square" rtlCol="0">
            <a:spAutoFit/>
          </a:bodyPr>
          <a:lstStyle/>
          <a:p>
            <a:pPr algn="ctr"/>
            <a:r>
              <a:rPr lang="en-US" dirty="0"/>
              <a:t>Attention span has FALLEN from </a:t>
            </a:r>
            <a:r>
              <a:rPr lang="en-US" b="1" dirty="0"/>
              <a:t>12 seconds </a:t>
            </a:r>
            <a:r>
              <a:rPr lang="en-US" dirty="0"/>
              <a:t>in 2000 to </a:t>
            </a:r>
            <a:r>
              <a:rPr lang="en-US" b="1" dirty="0"/>
              <a:t>8 seconds </a:t>
            </a:r>
            <a:r>
              <a:rPr lang="en-US" dirty="0"/>
              <a:t>in 2015</a:t>
            </a:r>
          </a:p>
        </p:txBody>
      </p:sp>
      <p:sp>
        <p:nvSpPr>
          <p:cNvPr id="6" name="TextBox 5"/>
          <p:cNvSpPr txBox="1"/>
          <p:nvPr/>
        </p:nvSpPr>
        <p:spPr>
          <a:xfrm>
            <a:off x="4953000" y="5867400"/>
            <a:ext cx="3776662" cy="307777"/>
          </a:xfrm>
          <a:prstGeom prst="rect">
            <a:avLst/>
          </a:prstGeom>
          <a:noFill/>
        </p:spPr>
        <p:txBody>
          <a:bodyPr wrap="square" rtlCol="0">
            <a:spAutoFit/>
          </a:bodyPr>
          <a:lstStyle/>
          <a:p>
            <a:r>
              <a:rPr lang="en-US" sz="1400" dirty="0"/>
              <a:t>Attention Spans study, Microsoft Corp. 2015</a:t>
            </a:r>
          </a:p>
        </p:txBody>
      </p:sp>
      <p:sp>
        <p:nvSpPr>
          <p:cNvPr id="7" name="TextBox 6"/>
          <p:cNvSpPr txBox="1"/>
          <p:nvPr/>
        </p:nvSpPr>
        <p:spPr>
          <a:xfrm>
            <a:off x="973931" y="4608328"/>
            <a:ext cx="7467600" cy="830997"/>
          </a:xfrm>
          <a:prstGeom prst="rect">
            <a:avLst/>
          </a:prstGeom>
          <a:noFill/>
        </p:spPr>
        <p:txBody>
          <a:bodyPr wrap="square" rtlCol="0">
            <a:spAutoFit/>
          </a:bodyPr>
          <a:lstStyle/>
          <a:p>
            <a:pPr algn="ctr"/>
            <a:r>
              <a:rPr lang="en-US" dirty="0"/>
              <a:t>Data visualizations allow quicker understanding of a data set</a:t>
            </a:r>
          </a:p>
        </p:txBody>
      </p:sp>
    </p:spTree>
    <p:extLst>
      <p:ext uri="{BB962C8B-B14F-4D97-AF65-F5344CB8AC3E}">
        <p14:creationId xmlns:p14="http://schemas.microsoft.com/office/powerpoint/2010/main" val="377393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Comprehension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0" y="1371600"/>
            <a:ext cx="7210375" cy="5008847"/>
          </a:xfrm>
        </p:spPr>
      </p:pic>
      <p:sp>
        <p:nvSpPr>
          <p:cNvPr id="5" name="TextBox 4"/>
          <p:cNvSpPr txBox="1"/>
          <p:nvPr/>
        </p:nvSpPr>
        <p:spPr>
          <a:xfrm>
            <a:off x="6448686" y="6165003"/>
            <a:ext cx="1904689" cy="215444"/>
          </a:xfrm>
          <a:prstGeom prst="rect">
            <a:avLst/>
          </a:prstGeom>
          <a:noFill/>
        </p:spPr>
        <p:txBody>
          <a:bodyPr wrap="none" rtlCol="0">
            <a:spAutoFit/>
          </a:bodyPr>
          <a:lstStyle/>
          <a:p>
            <a:r>
              <a:rPr lang="de-DE" sz="800" dirty="0"/>
              <a:t>© 2016 </a:t>
            </a:r>
            <a:r>
              <a:rPr lang="de-DE" sz="800"/>
              <a:t>Population Reference Bureau</a:t>
            </a:r>
            <a:endParaRPr lang="en-US" sz="800" dirty="0"/>
          </a:p>
        </p:txBody>
      </p:sp>
    </p:spTree>
    <p:extLst>
      <p:ext uri="{BB962C8B-B14F-4D97-AF65-F5344CB8AC3E}">
        <p14:creationId xmlns:p14="http://schemas.microsoft.com/office/powerpoint/2010/main" val="1678185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Appeal</a:t>
            </a:r>
          </a:p>
        </p:txBody>
      </p:sp>
      <p:sp>
        <p:nvSpPr>
          <p:cNvPr id="3" name="Content Placeholder 2"/>
          <p:cNvSpPr>
            <a:spLocks noGrp="1"/>
          </p:cNvSpPr>
          <p:nvPr>
            <p:ph idx="1"/>
          </p:nvPr>
        </p:nvSpPr>
        <p:spPr>
          <a:xfrm>
            <a:off x="847725" y="2362200"/>
            <a:ext cx="3571875" cy="3962400"/>
          </a:xfrm>
        </p:spPr>
        <p:txBody>
          <a:bodyPr/>
          <a:lstStyle/>
          <a:p>
            <a:pPr marL="0" indent="0">
              <a:buNone/>
            </a:pPr>
            <a:r>
              <a:rPr lang="en-US" dirty="0"/>
              <a:t>We could list percentages for stats</a:t>
            </a:r>
            <a:r>
              <a:rPr lang="is-IS" dirty="0"/>
              <a:t>.</a:t>
            </a:r>
          </a:p>
          <a:p>
            <a:pPr marL="0" indent="0">
              <a:buNone/>
            </a:pPr>
            <a:endParaRPr lang="is-IS" dirty="0"/>
          </a:p>
          <a:p>
            <a:pPr marL="0" indent="0">
              <a:buNone/>
            </a:pPr>
            <a:r>
              <a:rPr lang="is-IS" dirty="0"/>
              <a:t>Or...</a:t>
            </a:r>
            <a:endParaRPr lang="en-US" dirty="0"/>
          </a:p>
        </p:txBody>
      </p:sp>
      <p:pic>
        <p:nvPicPr>
          <p:cNvPr id="1026" name="Picture 2" descr="creen Shot 2014-11-10 at 1.05.4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t="2705" b="8020"/>
          <a:stretch/>
        </p:blipFill>
        <p:spPr bwMode="auto">
          <a:xfrm>
            <a:off x="3886200" y="-9370"/>
            <a:ext cx="4800600" cy="64499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41622" y="6216878"/>
            <a:ext cx="1760418" cy="215444"/>
          </a:xfrm>
          <a:prstGeom prst="rect">
            <a:avLst/>
          </a:prstGeom>
          <a:noFill/>
        </p:spPr>
        <p:txBody>
          <a:bodyPr wrap="none" rtlCol="0">
            <a:spAutoFit/>
          </a:bodyPr>
          <a:lstStyle/>
          <a:p>
            <a:r>
              <a:rPr lang="de-DE" sz="800" dirty="0">
                <a:solidFill>
                  <a:schemeClr val="accent1"/>
                </a:solidFill>
              </a:rPr>
              <a:t>© </a:t>
            </a:r>
            <a:r>
              <a:rPr lang="de-DE" sz="800" dirty="0" err="1">
                <a:solidFill>
                  <a:schemeClr val="accent1"/>
                </a:solidFill>
              </a:rPr>
              <a:t>Millward</a:t>
            </a:r>
            <a:r>
              <a:rPr lang="de-DE" sz="800" dirty="0">
                <a:solidFill>
                  <a:schemeClr val="accent1"/>
                </a:solidFill>
              </a:rPr>
              <a:t> Brown, Y&amp;R São Paulo</a:t>
            </a:r>
            <a:endParaRPr lang="en-US" sz="800" dirty="0">
              <a:solidFill>
                <a:schemeClr val="accent1"/>
              </a:solidFill>
            </a:endParaRPr>
          </a:p>
        </p:txBody>
      </p:sp>
    </p:spTree>
    <p:extLst>
      <p:ext uri="{BB962C8B-B14F-4D97-AF65-F5344CB8AC3E}">
        <p14:creationId xmlns:p14="http://schemas.microsoft.com/office/powerpoint/2010/main" val="1604035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739062" cy="990600"/>
          </a:xfrm>
        </p:spPr>
        <p:txBody>
          <a:bodyPr/>
          <a:lstStyle/>
          <a:p>
            <a:r>
              <a:rPr lang="en-US" dirty="0"/>
              <a:t>Retention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71971" y="1524000"/>
            <a:ext cx="2402195" cy="2209800"/>
          </a:xfrm>
        </p:spPr>
      </p:pic>
      <p:sp>
        <p:nvSpPr>
          <p:cNvPr id="5" name="TextBox 4"/>
          <p:cNvSpPr txBox="1"/>
          <p:nvPr/>
        </p:nvSpPr>
        <p:spPr>
          <a:xfrm>
            <a:off x="6477000" y="1238071"/>
            <a:ext cx="2286000" cy="1200329"/>
          </a:xfrm>
          <a:prstGeom prst="rect">
            <a:avLst/>
          </a:prstGeom>
          <a:noFill/>
        </p:spPr>
        <p:txBody>
          <a:bodyPr wrap="square" rtlCol="0">
            <a:spAutoFit/>
          </a:bodyPr>
          <a:lstStyle/>
          <a:p>
            <a:r>
              <a:rPr lang="en-US" sz="7200" dirty="0"/>
              <a:t>58%</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67" r="38333"/>
          <a:stretch/>
        </p:blipFill>
        <p:spPr>
          <a:xfrm>
            <a:off x="5206649" y="2590800"/>
            <a:ext cx="3352800" cy="349250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b="15556"/>
          <a:stretch/>
        </p:blipFill>
        <p:spPr>
          <a:xfrm>
            <a:off x="5206649" y="1180877"/>
            <a:ext cx="1357854" cy="1146632"/>
          </a:xfrm>
          <a:prstGeom prst="rect">
            <a:avLst/>
          </a:prstGeom>
        </p:spPr>
      </p:pic>
      <p:sp>
        <p:nvSpPr>
          <p:cNvPr id="3" name="TextBox 2"/>
          <p:cNvSpPr txBox="1"/>
          <p:nvPr/>
        </p:nvSpPr>
        <p:spPr>
          <a:xfrm>
            <a:off x="6715855" y="2265797"/>
            <a:ext cx="1861407" cy="215444"/>
          </a:xfrm>
          <a:prstGeom prst="rect">
            <a:avLst/>
          </a:prstGeom>
          <a:noFill/>
        </p:spPr>
        <p:txBody>
          <a:bodyPr wrap="none" rtlCol="0">
            <a:spAutoFit/>
          </a:bodyPr>
          <a:lstStyle/>
          <a:p>
            <a:r>
              <a:rPr lang="en-US" sz="800" dirty="0"/>
              <a:t>George Patterson, The Noun Project</a:t>
            </a:r>
          </a:p>
        </p:txBody>
      </p:sp>
      <p:sp>
        <p:nvSpPr>
          <p:cNvPr id="9" name="TextBox 8"/>
          <p:cNvSpPr txBox="1"/>
          <p:nvPr/>
        </p:nvSpPr>
        <p:spPr>
          <a:xfrm>
            <a:off x="4253701" y="5977415"/>
            <a:ext cx="542136" cy="215444"/>
          </a:xfrm>
          <a:prstGeom prst="rect">
            <a:avLst/>
          </a:prstGeom>
          <a:noFill/>
        </p:spPr>
        <p:txBody>
          <a:bodyPr wrap="none" rtlCol="0">
            <a:spAutoFit/>
          </a:bodyPr>
          <a:lstStyle/>
          <a:p>
            <a:r>
              <a:rPr lang="de-DE" sz="800" dirty="0"/>
              <a:t>© </a:t>
            </a:r>
            <a:r>
              <a:rPr lang="de-DE" sz="800" dirty="0" err="1"/>
              <a:t>Good</a:t>
            </a:r>
            <a:endParaRPr lang="en-US" sz="800" dirty="0"/>
          </a:p>
        </p:txBody>
      </p:sp>
      <p:sp>
        <p:nvSpPr>
          <p:cNvPr id="10" name="TextBox 9"/>
          <p:cNvSpPr txBox="1"/>
          <p:nvPr/>
        </p:nvSpPr>
        <p:spPr>
          <a:xfrm>
            <a:off x="7861348" y="6085137"/>
            <a:ext cx="808235" cy="215444"/>
          </a:xfrm>
          <a:prstGeom prst="rect">
            <a:avLst/>
          </a:prstGeom>
          <a:noFill/>
        </p:spPr>
        <p:txBody>
          <a:bodyPr wrap="none" rtlCol="0">
            <a:spAutoFit/>
          </a:bodyPr>
          <a:lstStyle/>
          <a:p>
            <a:r>
              <a:rPr lang="de-DE" sz="800" dirty="0"/>
              <a:t>© </a:t>
            </a:r>
            <a:r>
              <a:rPr lang="en-US" sz="800" dirty="0"/>
              <a:t>Ben </a:t>
            </a:r>
            <a:r>
              <a:rPr lang="en-US" sz="800" dirty="0" err="1"/>
              <a:t>Willers</a:t>
            </a:r>
            <a:endParaRPr lang="en-US" sz="800" dirty="0"/>
          </a:p>
        </p:txBody>
      </p:sp>
      <p:sp>
        <p:nvSpPr>
          <p:cNvPr id="11" name="Content Placeholder 2"/>
          <p:cNvSpPr txBox="1">
            <a:spLocks/>
          </p:cNvSpPr>
          <p:nvPr/>
        </p:nvSpPr>
        <p:spPr bwMode="auto">
          <a:xfrm>
            <a:off x="838200" y="685800"/>
            <a:ext cx="79152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E96D1F"/>
              </a:buClr>
              <a:buSzPct val="85000"/>
              <a:buFont typeface="Wingdings" panose="05000000000000000000" pitchFamily="2" charset="2"/>
              <a:buChar char="n"/>
              <a:defRPr sz="3000">
                <a:solidFill>
                  <a:schemeClr val="tx1"/>
                </a:solidFill>
                <a:latin typeface="+mn-lt"/>
                <a:ea typeface="ＭＳ Ｐゴシック" pitchFamily="34" charset="-128"/>
                <a:cs typeface="ＭＳ Ｐゴシック" charset="-128"/>
              </a:defRPr>
            </a:lvl1pPr>
            <a:lvl2pPr marL="742950" indent="-285750" algn="l" rtl="0" eaLnBrk="1" fontAlgn="base" hangingPunct="1">
              <a:spcBef>
                <a:spcPct val="20000"/>
              </a:spcBef>
              <a:spcAft>
                <a:spcPct val="0"/>
              </a:spcAft>
              <a:buClr>
                <a:srgbClr val="E96D1F"/>
              </a:buClr>
              <a:buSzPct val="85000"/>
              <a:buFont typeface="Wingdings" panose="05000000000000000000" pitchFamily="2" charset="2"/>
              <a:buChar char="n"/>
              <a:defRPr sz="2600">
                <a:solidFill>
                  <a:schemeClr val="tx1"/>
                </a:solidFill>
                <a:latin typeface="+mn-lt"/>
                <a:ea typeface="ＭＳ Ｐゴシック" pitchFamily="34" charset="-128"/>
              </a:defRPr>
            </a:lvl2pPr>
            <a:lvl3pPr marL="1143000" indent="-228600" algn="l" rtl="0" eaLnBrk="1" fontAlgn="base" hangingPunct="1">
              <a:spcBef>
                <a:spcPct val="20000"/>
              </a:spcBef>
              <a:spcAft>
                <a:spcPct val="0"/>
              </a:spcAft>
              <a:buClr>
                <a:srgbClr val="7BC143"/>
              </a:buClr>
              <a:buChar char="•"/>
              <a:defRPr sz="2200">
                <a:solidFill>
                  <a:schemeClr val="tx1"/>
                </a:solidFill>
                <a:latin typeface="+mn-lt"/>
                <a:ea typeface="ＭＳ Ｐゴシック" pitchFamily="34" charset="-128"/>
              </a:defRPr>
            </a:lvl3pPr>
            <a:lvl4pPr marL="1600200" indent="-228600" algn="l" rtl="0" eaLnBrk="1" fontAlgn="base" hangingPunct="1">
              <a:spcBef>
                <a:spcPct val="20000"/>
              </a:spcBef>
              <a:spcAft>
                <a:spcPct val="0"/>
              </a:spcAft>
              <a:buClr>
                <a:srgbClr val="7BC143"/>
              </a:buClr>
              <a:buChar char="•"/>
              <a:defRPr>
                <a:solidFill>
                  <a:schemeClr val="tx1"/>
                </a:solidFill>
                <a:latin typeface="+mn-lt"/>
                <a:ea typeface="ＭＳ Ｐゴシック" pitchFamily="34" charset="-128"/>
              </a:defRPr>
            </a:lvl4pPr>
            <a:lvl5pPr marL="2057400" indent="-228600" algn="l" rtl="0" eaLnBrk="1" fontAlgn="base" hangingPunct="1">
              <a:spcBef>
                <a:spcPct val="20000"/>
              </a:spcBef>
              <a:spcAft>
                <a:spcPct val="0"/>
              </a:spcAft>
              <a:buClr>
                <a:srgbClr val="7BC143"/>
              </a:buClr>
              <a:buSzPct val="100000"/>
              <a:buChar char="•"/>
              <a:defRPr>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ea typeface="ＭＳ Ｐゴシック" charset="-128"/>
              </a:defRPr>
            </a:lvl9pPr>
          </a:lstStyle>
          <a:p>
            <a:pPr marL="0" indent="0">
              <a:buFont typeface="Wingdings" panose="05000000000000000000" pitchFamily="2" charset="2"/>
              <a:buNone/>
            </a:pPr>
            <a:r>
              <a:rPr lang="en-US" sz="2800" kern="0" dirty="0"/>
              <a:t>Which example have we not seen before?</a:t>
            </a:r>
            <a:endParaRPr lang="is-IS" sz="2800" kern="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837" y="4267200"/>
            <a:ext cx="4191000" cy="1708493"/>
          </a:xfrm>
          <a:prstGeom prst="rect">
            <a:avLst/>
          </a:prstGeom>
        </p:spPr>
      </p:pic>
    </p:spTree>
    <p:extLst>
      <p:ext uri="{BB962C8B-B14F-4D97-AF65-F5344CB8AC3E}">
        <p14:creationId xmlns:p14="http://schemas.microsoft.com/office/powerpoint/2010/main" val="598353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8610600" cy="990600"/>
          </a:xfrm>
        </p:spPr>
        <p:txBody>
          <a:bodyPr/>
          <a:lstStyle/>
          <a:p>
            <a:r>
              <a:rPr lang="en-US" sz="2800"/>
              <a:t>World Population Data Before Visualization</a:t>
            </a:r>
            <a:endParaRPr lang="en-US" sz="28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4149" y="1066800"/>
            <a:ext cx="7528761" cy="5181600"/>
          </a:xfrm>
        </p:spPr>
      </p:pic>
      <p:sp>
        <p:nvSpPr>
          <p:cNvPr id="5" name="TextBox 4"/>
          <p:cNvSpPr txBox="1"/>
          <p:nvPr/>
        </p:nvSpPr>
        <p:spPr>
          <a:xfrm>
            <a:off x="6934200" y="6293078"/>
            <a:ext cx="1904689" cy="215444"/>
          </a:xfrm>
          <a:prstGeom prst="rect">
            <a:avLst/>
          </a:prstGeom>
          <a:noFill/>
        </p:spPr>
        <p:txBody>
          <a:bodyPr wrap="none" rtlCol="0">
            <a:spAutoFit/>
          </a:bodyPr>
          <a:lstStyle/>
          <a:p>
            <a:r>
              <a:rPr lang="de-DE" sz="800" dirty="0"/>
              <a:t>© 2016 </a:t>
            </a:r>
            <a:r>
              <a:rPr lang="de-DE" sz="800"/>
              <a:t>Population Reference Bureau</a:t>
            </a:r>
            <a:endParaRPr lang="en-US" sz="800" dirty="0"/>
          </a:p>
        </p:txBody>
      </p:sp>
    </p:spTree>
    <p:extLst>
      <p:ext uri="{BB962C8B-B14F-4D97-AF65-F5344CB8AC3E}">
        <p14:creationId xmlns:p14="http://schemas.microsoft.com/office/powerpoint/2010/main" val="914963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305800" cy="990600"/>
          </a:xfrm>
        </p:spPr>
        <p:txBody>
          <a:bodyPr/>
          <a:lstStyle/>
          <a:p>
            <a:r>
              <a:rPr lang="en-US" sz="2800"/>
              <a:t>World Population Data After Visualization</a:t>
            </a:r>
            <a:endParaRPr lang="en-US" sz="2800" dirty="0"/>
          </a:p>
        </p:txBody>
      </p:sp>
      <p:pic>
        <p:nvPicPr>
          <p:cNvPr id="5" name="Content Placeholder 4"/>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342104" y="1981200"/>
            <a:ext cx="8727134" cy="3048000"/>
          </a:xfrm>
        </p:spPr>
      </p:pic>
      <p:sp>
        <p:nvSpPr>
          <p:cNvPr id="4" name="TextBox 3"/>
          <p:cNvSpPr txBox="1"/>
          <p:nvPr/>
        </p:nvSpPr>
        <p:spPr>
          <a:xfrm>
            <a:off x="6934200" y="6248400"/>
            <a:ext cx="1904689" cy="215444"/>
          </a:xfrm>
          <a:prstGeom prst="rect">
            <a:avLst/>
          </a:prstGeom>
          <a:noFill/>
        </p:spPr>
        <p:txBody>
          <a:bodyPr wrap="none" rtlCol="0">
            <a:spAutoFit/>
          </a:bodyPr>
          <a:lstStyle/>
          <a:p>
            <a:r>
              <a:rPr lang="de-DE" sz="800" dirty="0"/>
              <a:t>© 2016 </a:t>
            </a:r>
            <a:r>
              <a:rPr lang="de-DE" sz="800"/>
              <a:t>Population Reference Bureau</a:t>
            </a:r>
            <a:endParaRPr lang="en-US" sz="800" dirty="0"/>
          </a:p>
        </p:txBody>
      </p:sp>
    </p:spTree>
    <p:extLst>
      <p:ext uri="{BB962C8B-B14F-4D97-AF65-F5344CB8AC3E}">
        <p14:creationId xmlns:p14="http://schemas.microsoft.com/office/powerpoint/2010/main" val="1542262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438400"/>
            <a:ext cx="7772400" cy="2171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b="1" spc="200">
                <a:solidFill>
                  <a:schemeClr val="accent1"/>
                </a:solidFill>
              </a:rPr>
              <a:t>PLANNING YOUR DATA VISUALIZATION</a:t>
            </a:r>
            <a:endParaRPr lang="en-US" sz="5500" b="1" spc="300" dirty="0">
              <a:solidFill>
                <a:schemeClr val="accent1"/>
              </a:solidFill>
            </a:endParaRPr>
          </a:p>
        </p:txBody>
      </p:sp>
    </p:spTree>
    <p:extLst>
      <p:ext uri="{BB962C8B-B14F-4D97-AF65-F5344CB8AC3E}">
        <p14:creationId xmlns:p14="http://schemas.microsoft.com/office/powerpoint/2010/main" val="1661305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Good Data Visualization</a:t>
            </a:r>
          </a:p>
        </p:txBody>
      </p:sp>
      <p:sp>
        <p:nvSpPr>
          <p:cNvPr id="3" name="Content Placeholder 2"/>
          <p:cNvSpPr>
            <a:spLocks noGrp="1"/>
          </p:cNvSpPr>
          <p:nvPr>
            <p:ph idx="1"/>
          </p:nvPr>
        </p:nvSpPr>
        <p:spPr>
          <a:xfrm>
            <a:off x="847725" y="1676400"/>
            <a:ext cx="7839075" cy="4648200"/>
          </a:xfrm>
        </p:spPr>
        <p:txBody>
          <a:bodyPr/>
          <a:lstStyle/>
          <a:p>
            <a:pPr marL="514350" indent="-514350">
              <a:buFont typeface="+mj-lt"/>
              <a:buAutoNum type="arabicPeriod"/>
            </a:pPr>
            <a:r>
              <a:rPr lang="en-US" dirty="0"/>
              <a:t>Must be accurate and not misrepresent data</a:t>
            </a:r>
          </a:p>
          <a:p>
            <a:pPr marL="514350" indent="-514350">
              <a:buFont typeface="+mj-lt"/>
              <a:buAutoNum type="arabicPeriod"/>
            </a:pPr>
            <a:r>
              <a:rPr lang="en-US" dirty="0"/>
              <a:t>Must be easy to understand</a:t>
            </a:r>
          </a:p>
          <a:p>
            <a:pPr marL="514350" indent="-514350">
              <a:buFont typeface="+mj-lt"/>
              <a:buAutoNum type="arabicPeriod"/>
            </a:pPr>
            <a:r>
              <a:rPr lang="en-US" dirty="0"/>
              <a:t>Relates to your audience</a:t>
            </a:r>
          </a:p>
          <a:p>
            <a:pPr marL="514350" indent="-514350">
              <a:buFont typeface="+mj-lt"/>
              <a:buAutoNum type="arabicPeriod"/>
            </a:pPr>
            <a:r>
              <a:rPr lang="en-US" dirty="0"/>
              <a:t>Only shows what’s necessary</a:t>
            </a:r>
          </a:p>
        </p:txBody>
      </p:sp>
    </p:spTree>
    <p:extLst>
      <p:ext uri="{BB962C8B-B14F-4D97-AF65-F5344CB8AC3E}">
        <p14:creationId xmlns:p14="http://schemas.microsoft.com/office/powerpoint/2010/main" val="185616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077200" cy="990600"/>
          </a:xfrm>
        </p:spPr>
        <p:txBody>
          <a:bodyPr/>
          <a:lstStyle/>
          <a:p>
            <a:r>
              <a:rPr lang="en-US" sz="3200" dirty="0"/>
              <a:t>Common Mistakes With Data Accuracy</a:t>
            </a:r>
          </a:p>
        </p:txBody>
      </p:sp>
      <p:sp>
        <p:nvSpPr>
          <p:cNvPr id="3" name="Content Placeholder 2"/>
          <p:cNvSpPr>
            <a:spLocks noGrp="1"/>
          </p:cNvSpPr>
          <p:nvPr>
            <p:ph idx="1"/>
          </p:nvPr>
        </p:nvSpPr>
        <p:spPr/>
        <p:txBody>
          <a:bodyPr/>
          <a:lstStyle/>
          <a:p>
            <a:r>
              <a:rPr lang="en-US" dirty="0"/>
              <a:t>Mixing up percent change and percentage point change</a:t>
            </a:r>
          </a:p>
          <a:p>
            <a:r>
              <a:rPr lang="en-US" dirty="0"/>
              <a:t>Pie chart does not add up to 100 percent</a:t>
            </a:r>
          </a:p>
          <a:p>
            <a:r>
              <a:rPr lang="en-US" dirty="0"/>
              <a:t>Proportionally sized bubbles using diameter instead of area for sizing</a:t>
            </a:r>
          </a:p>
          <a:p>
            <a:r>
              <a:rPr lang="en-US" dirty="0"/>
              <a:t>Oversimplifying data so you don’t get enough context</a:t>
            </a:r>
          </a:p>
          <a:p>
            <a:r>
              <a:rPr lang="en-US" dirty="0"/>
              <a:t>Truncating y-axis</a:t>
            </a:r>
          </a:p>
          <a:p>
            <a:endParaRPr lang="en-US" dirty="0"/>
          </a:p>
        </p:txBody>
      </p:sp>
    </p:spTree>
    <p:extLst>
      <p:ext uri="{BB962C8B-B14F-4D97-AF65-F5344CB8AC3E}">
        <p14:creationId xmlns:p14="http://schemas.microsoft.com/office/powerpoint/2010/main" val="1577721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739062" cy="990600"/>
          </a:xfrm>
        </p:spPr>
        <p:txBody>
          <a:bodyPr/>
          <a:lstStyle/>
          <a:p>
            <a:r>
              <a:rPr lang="en-US" dirty="0"/>
              <a:t>Truncated Axis (before)</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t="21735" b="8880"/>
          <a:stretch/>
        </p:blipFill>
        <p:spPr>
          <a:xfrm>
            <a:off x="2207823" y="2286000"/>
            <a:ext cx="4999815" cy="4127473"/>
          </a:xfrm>
        </p:spPr>
      </p:pic>
      <p:sp>
        <p:nvSpPr>
          <p:cNvPr id="4" name="TextBox 3"/>
          <p:cNvSpPr txBox="1"/>
          <p:nvPr/>
        </p:nvSpPr>
        <p:spPr>
          <a:xfrm>
            <a:off x="2438400" y="1371600"/>
            <a:ext cx="4740473" cy="707886"/>
          </a:xfrm>
          <a:prstGeom prst="rect">
            <a:avLst/>
          </a:prstGeom>
          <a:noFill/>
        </p:spPr>
        <p:txBody>
          <a:bodyPr wrap="square" rtlCol="0">
            <a:spAutoFit/>
          </a:bodyPr>
          <a:lstStyle/>
          <a:p>
            <a:r>
              <a:rPr lang="en-US" sz="2000" b="1" dirty="0">
                <a:latin typeface="Arial" charset="0"/>
                <a:ea typeface="Arial" charset="0"/>
                <a:cs typeface="Arial" charset="0"/>
              </a:rPr>
              <a:t>Percentage of Patients Doing Better on Medicines A, B, C, and D</a:t>
            </a:r>
          </a:p>
        </p:txBody>
      </p:sp>
    </p:spTree>
    <p:extLst>
      <p:ext uri="{BB962C8B-B14F-4D97-AF65-F5344CB8AC3E}">
        <p14:creationId xmlns:p14="http://schemas.microsoft.com/office/powerpoint/2010/main" val="469233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739062" cy="990600"/>
          </a:xfrm>
        </p:spPr>
        <p:txBody>
          <a:bodyPr/>
          <a:lstStyle/>
          <a:p>
            <a:r>
              <a:rPr lang="en-US" dirty="0"/>
              <a:t>Truncated Axis (after)</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t="21910" b="8660"/>
          <a:stretch/>
        </p:blipFill>
        <p:spPr>
          <a:xfrm>
            <a:off x="2209800" y="2286000"/>
            <a:ext cx="4969073" cy="4118548"/>
          </a:xfrm>
        </p:spPr>
      </p:pic>
      <p:sp>
        <p:nvSpPr>
          <p:cNvPr id="3" name="TextBox 2"/>
          <p:cNvSpPr txBox="1"/>
          <p:nvPr/>
        </p:nvSpPr>
        <p:spPr>
          <a:xfrm>
            <a:off x="2438400" y="1371600"/>
            <a:ext cx="4740473" cy="707886"/>
          </a:xfrm>
          <a:prstGeom prst="rect">
            <a:avLst/>
          </a:prstGeom>
          <a:noFill/>
        </p:spPr>
        <p:txBody>
          <a:bodyPr wrap="square" rtlCol="0">
            <a:spAutoFit/>
          </a:bodyPr>
          <a:lstStyle/>
          <a:p>
            <a:r>
              <a:rPr lang="en-US" sz="2000" b="1" dirty="0">
                <a:latin typeface="Arial" charset="0"/>
                <a:ea typeface="Arial" charset="0"/>
                <a:cs typeface="Arial" charset="0"/>
              </a:rPr>
              <a:t>Percentage of Patients Doing Better on Medicines A, B, C, and D</a:t>
            </a:r>
          </a:p>
        </p:txBody>
      </p:sp>
    </p:spTree>
    <p:extLst>
      <p:ext uri="{BB962C8B-B14F-4D97-AF65-F5344CB8AC3E}">
        <p14:creationId xmlns:p14="http://schemas.microsoft.com/office/powerpoint/2010/main" val="210250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What’s Wrong Here?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1828800"/>
            <a:ext cx="3958920" cy="3092080"/>
          </a:xfrm>
          <a:ln>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7861" y="1828800"/>
            <a:ext cx="4351801" cy="3048000"/>
          </a:xfrm>
          <a:prstGeom prst="rect">
            <a:avLst/>
          </a:prstGeom>
          <a:ln>
            <a:solidFill>
              <a:schemeClr val="tx1"/>
            </a:solidFill>
          </a:ln>
        </p:spPr>
      </p:pic>
      <p:sp>
        <p:nvSpPr>
          <p:cNvPr id="5" name="TextBox 4"/>
          <p:cNvSpPr txBox="1"/>
          <p:nvPr/>
        </p:nvSpPr>
        <p:spPr>
          <a:xfrm>
            <a:off x="7913531" y="6216878"/>
            <a:ext cx="840295" cy="215444"/>
          </a:xfrm>
          <a:prstGeom prst="rect">
            <a:avLst/>
          </a:prstGeom>
          <a:noFill/>
        </p:spPr>
        <p:txBody>
          <a:bodyPr wrap="none" rtlCol="0">
            <a:spAutoFit/>
          </a:bodyPr>
          <a:lstStyle/>
          <a:p>
            <a:r>
              <a:rPr lang="de-DE" sz="800" dirty="0">
                <a:hlinkClick r:id="rId5"/>
              </a:rPr>
              <a:t>Data + Design</a:t>
            </a:r>
            <a:endParaRPr lang="en-US" sz="800" dirty="0"/>
          </a:p>
        </p:txBody>
      </p:sp>
    </p:spTree>
    <p:extLst>
      <p:ext uri="{BB962C8B-B14F-4D97-AF65-F5344CB8AC3E}">
        <p14:creationId xmlns:p14="http://schemas.microsoft.com/office/powerpoint/2010/main" val="1791071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the Story in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1980470"/>
              </p:ext>
            </p:extLst>
          </p:nvPr>
        </p:nvGraphicFramePr>
        <p:xfrm>
          <a:off x="847725" y="2382520"/>
          <a:ext cx="7729538" cy="2494280"/>
        </p:xfrm>
        <a:graphic>
          <a:graphicData uri="http://schemas.openxmlformats.org/drawingml/2006/table">
            <a:tbl>
              <a:tblPr firstRow="1" bandRow="1">
                <a:tableStyleId>{912C8C85-51F0-491E-9774-3900AFEF0FD7}</a:tableStyleId>
              </a:tblPr>
              <a:tblGrid>
                <a:gridCol w="3864769">
                  <a:extLst>
                    <a:ext uri="{9D8B030D-6E8A-4147-A177-3AD203B41FA5}">
                      <a16:colId xmlns:a16="http://schemas.microsoft.com/office/drawing/2014/main" val="20000"/>
                    </a:ext>
                  </a:extLst>
                </a:gridCol>
                <a:gridCol w="3864769">
                  <a:extLst>
                    <a:ext uri="{9D8B030D-6E8A-4147-A177-3AD203B41FA5}">
                      <a16:colId xmlns:a16="http://schemas.microsoft.com/office/drawing/2014/main" val="20001"/>
                    </a:ext>
                  </a:extLst>
                </a:gridCol>
              </a:tblGrid>
              <a:tr h="370840">
                <a:tc>
                  <a:txBody>
                    <a:bodyPr/>
                    <a:lstStyle/>
                    <a:p>
                      <a:r>
                        <a:rPr lang="en-US" dirty="0">
                          <a:solidFill>
                            <a:schemeClr val="tx1"/>
                          </a:solidFill>
                        </a:rPr>
                        <a:t>DHS Survey Year</a:t>
                      </a:r>
                    </a:p>
                  </a:txBody>
                  <a:tcPr/>
                </a:tc>
                <a:tc>
                  <a:txBody>
                    <a:bodyPr/>
                    <a:lstStyle/>
                    <a:p>
                      <a:r>
                        <a:rPr lang="en-US" dirty="0">
                          <a:solidFill>
                            <a:schemeClr val="tx1"/>
                          </a:solidFill>
                        </a:rPr>
                        <a:t>%</a:t>
                      </a:r>
                      <a:r>
                        <a:rPr lang="en-US" baseline="0" dirty="0">
                          <a:solidFill>
                            <a:schemeClr val="tx1"/>
                          </a:solidFill>
                        </a:rPr>
                        <a:t> of Demand for Family Planning Satisfied with Modern Methods</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r>
                        <a:rPr lang="en-US" dirty="0"/>
                        <a:t>2014</a:t>
                      </a:r>
                    </a:p>
                  </a:txBody>
                  <a:tcPr/>
                </a:tc>
                <a:tc>
                  <a:txBody>
                    <a:bodyPr/>
                    <a:lstStyle/>
                    <a:p>
                      <a:r>
                        <a:rPr lang="en-US" dirty="0"/>
                        <a:t>70.7</a:t>
                      </a:r>
                    </a:p>
                  </a:txBody>
                  <a:tcPr/>
                </a:tc>
                <a:extLst>
                  <a:ext uri="{0D108BD9-81ED-4DB2-BD59-A6C34878D82A}">
                    <a16:rowId xmlns:a16="http://schemas.microsoft.com/office/drawing/2014/main" val="10001"/>
                  </a:ext>
                </a:extLst>
              </a:tr>
              <a:tr h="370840">
                <a:tc>
                  <a:txBody>
                    <a:bodyPr/>
                    <a:lstStyle/>
                    <a:p>
                      <a:r>
                        <a:rPr lang="en-US" dirty="0"/>
                        <a:t>2008-2009</a:t>
                      </a:r>
                    </a:p>
                  </a:txBody>
                  <a:tcPr/>
                </a:tc>
                <a:tc>
                  <a:txBody>
                    <a:bodyPr/>
                    <a:lstStyle/>
                    <a:p>
                      <a:r>
                        <a:rPr lang="en-US" dirty="0"/>
                        <a:t>55.5</a:t>
                      </a:r>
                    </a:p>
                  </a:txBody>
                  <a:tcPr/>
                </a:tc>
                <a:extLst>
                  <a:ext uri="{0D108BD9-81ED-4DB2-BD59-A6C34878D82A}">
                    <a16:rowId xmlns:a16="http://schemas.microsoft.com/office/drawing/2014/main" val="10002"/>
                  </a:ext>
                </a:extLst>
              </a:tr>
              <a:tr h="370840">
                <a:tc>
                  <a:txBody>
                    <a:bodyPr/>
                    <a:lstStyle/>
                    <a:p>
                      <a:r>
                        <a:rPr lang="en-US" dirty="0"/>
                        <a:t>2003</a:t>
                      </a:r>
                    </a:p>
                  </a:txBody>
                  <a:tcPr/>
                </a:tc>
                <a:tc>
                  <a:txBody>
                    <a:bodyPr/>
                    <a:lstStyle/>
                    <a:p>
                      <a:r>
                        <a:rPr lang="en-US" dirty="0"/>
                        <a:t>47.3</a:t>
                      </a:r>
                    </a:p>
                  </a:txBody>
                  <a:tcPr/>
                </a:tc>
                <a:extLst>
                  <a:ext uri="{0D108BD9-81ED-4DB2-BD59-A6C34878D82A}">
                    <a16:rowId xmlns:a16="http://schemas.microsoft.com/office/drawing/2014/main" val="10003"/>
                  </a:ext>
                </a:extLst>
              </a:tr>
              <a:tr h="370840">
                <a:tc>
                  <a:txBody>
                    <a:bodyPr/>
                    <a:lstStyle/>
                    <a:p>
                      <a:r>
                        <a:rPr lang="en-US" dirty="0"/>
                        <a:t>1998</a:t>
                      </a:r>
                    </a:p>
                  </a:txBody>
                  <a:tcPr/>
                </a:tc>
                <a:tc>
                  <a:txBody>
                    <a:bodyPr/>
                    <a:lstStyle/>
                    <a:p>
                      <a:r>
                        <a:rPr lang="en-US" dirty="0"/>
                        <a:t>47.0</a:t>
                      </a:r>
                    </a:p>
                  </a:txBody>
                  <a:tcPr/>
                </a:tc>
                <a:extLst>
                  <a:ext uri="{0D108BD9-81ED-4DB2-BD59-A6C34878D82A}">
                    <a16:rowId xmlns:a16="http://schemas.microsoft.com/office/drawing/2014/main" val="10004"/>
                  </a:ext>
                </a:extLst>
              </a:tr>
              <a:tr h="370840">
                <a:tc>
                  <a:txBody>
                    <a:bodyPr/>
                    <a:lstStyle/>
                    <a:p>
                      <a:r>
                        <a:rPr lang="en-US" dirty="0"/>
                        <a:t>1993</a:t>
                      </a:r>
                    </a:p>
                  </a:txBody>
                  <a:tcPr/>
                </a:tc>
                <a:tc>
                  <a:txBody>
                    <a:bodyPr/>
                    <a:lstStyle/>
                    <a:p>
                      <a:r>
                        <a:rPr lang="en-US" dirty="0"/>
                        <a:t>40.1</a:t>
                      </a: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17944" y="1889025"/>
            <a:ext cx="4105275" cy="461665"/>
          </a:xfrm>
          <a:prstGeom prst="rect">
            <a:avLst/>
          </a:prstGeom>
          <a:noFill/>
        </p:spPr>
        <p:txBody>
          <a:bodyPr wrap="square" rtlCol="0">
            <a:spAutoFit/>
          </a:bodyPr>
          <a:lstStyle/>
          <a:p>
            <a:r>
              <a:rPr lang="en-US"/>
              <a:t>Kenya</a:t>
            </a:r>
          </a:p>
        </p:txBody>
      </p:sp>
      <p:sp>
        <p:nvSpPr>
          <p:cNvPr id="6" name="TextBox 5"/>
          <p:cNvSpPr txBox="1"/>
          <p:nvPr/>
        </p:nvSpPr>
        <p:spPr>
          <a:xfrm>
            <a:off x="3962400" y="5867401"/>
            <a:ext cx="4767262" cy="304800"/>
          </a:xfrm>
          <a:prstGeom prst="rect">
            <a:avLst/>
          </a:prstGeom>
          <a:noFill/>
        </p:spPr>
        <p:txBody>
          <a:bodyPr wrap="square" rtlCol="0">
            <a:spAutoFit/>
          </a:bodyPr>
          <a:lstStyle/>
          <a:p>
            <a:r>
              <a:rPr lang="en-US" sz="1400" dirty="0"/>
              <a:t>Source: Demographic and Health Surveys, Various Years</a:t>
            </a:r>
          </a:p>
        </p:txBody>
      </p:sp>
    </p:spTree>
    <p:extLst>
      <p:ext uri="{BB962C8B-B14F-4D97-AF65-F5344CB8AC3E}">
        <p14:creationId xmlns:p14="http://schemas.microsoft.com/office/powerpoint/2010/main" val="2083640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Story?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2572" y="1524000"/>
            <a:ext cx="5319843" cy="4648200"/>
          </a:xfrm>
        </p:spPr>
      </p:pic>
      <p:cxnSp>
        <p:nvCxnSpPr>
          <p:cNvPr id="6" name="Straight Connector 5"/>
          <p:cNvCxnSpPr/>
          <p:nvPr/>
        </p:nvCxnSpPr>
        <p:spPr bwMode="auto">
          <a:xfrm>
            <a:off x="2590800" y="1676400"/>
            <a:ext cx="0" cy="403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590800" y="5715000"/>
            <a:ext cx="4572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573631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Story?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2572" y="1524000"/>
            <a:ext cx="5319843" cy="4648200"/>
          </a:xfrm>
        </p:spPr>
      </p:pic>
      <p:cxnSp>
        <p:nvCxnSpPr>
          <p:cNvPr id="6" name="Straight Connector 5"/>
          <p:cNvCxnSpPr/>
          <p:nvPr/>
        </p:nvCxnSpPr>
        <p:spPr bwMode="auto">
          <a:xfrm>
            <a:off x="2590800" y="1676400"/>
            <a:ext cx="0" cy="403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590800" y="5715000"/>
            <a:ext cx="4572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flipH="1">
            <a:off x="3124200" y="2743200"/>
            <a:ext cx="3400392"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8" name="TextBox 7"/>
          <p:cNvSpPr txBox="1"/>
          <p:nvPr/>
        </p:nvSpPr>
        <p:spPr>
          <a:xfrm>
            <a:off x="3076608" y="2279303"/>
            <a:ext cx="3810000" cy="461665"/>
          </a:xfrm>
          <a:prstGeom prst="rect">
            <a:avLst/>
          </a:prstGeom>
          <a:noFill/>
        </p:spPr>
        <p:txBody>
          <a:bodyPr wrap="square" rtlCol="0">
            <a:spAutoFit/>
          </a:bodyPr>
          <a:lstStyle/>
          <a:p>
            <a:r>
              <a:rPr lang="en-US"/>
              <a:t>Biggest gain was recent</a:t>
            </a:r>
          </a:p>
        </p:txBody>
      </p:sp>
      <p:cxnSp>
        <p:nvCxnSpPr>
          <p:cNvPr id="11" name="Straight Connector 10"/>
          <p:cNvCxnSpPr/>
          <p:nvPr/>
        </p:nvCxnSpPr>
        <p:spPr bwMode="auto">
          <a:xfrm flipH="1">
            <a:off x="4348228" y="4628909"/>
            <a:ext cx="3957572"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12" name="TextBox 11"/>
          <p:cNvSpPr txBox="1"/>
          <p:nvPr/>
        </p:nvSpPr>
        <p:spPr>
          <a:xfrm>
            <a:off x="6096000" y="4191000"/>
            <a:ext cx="3810000" cy="461665"/>
          </a:xfrm>
          <a:prstGeom prst="rect">
            <a:avLst/>
          </a:prstGeom>
          <a:noFill/>
        </p:spPr>
        <p:txBody>
          <a:bodyPr wrap="square" rtlCol="0">
            <a:spAutoFit/>
          </a:bodyPr>
          <a:lstStyle/>
          <a:p>
            <a:r>
              <a:rPr lang="en-US" dirty="0"/>
              <a:t>Rate </a:t>
            </a:r>
            <a:r>
              <a:rPr lang="en-US"/>
              <a:t>stagnated </a:t>
            </a:r>
            <a:endParaRPr lang="en-US" dirty="0"/>
          </a:p>
        </p:txBody>
      </p:sp>
      <p:cxnSp>
        <p:nvCxnSpPr>
          <p:cNvPr id="13" name="Straight Connector 12"/>
          <p:cNvCxnSpPr/>
          <p:nvPr/>
        </p:nvCxnSpPr>
        <p:spPr bwMode="auto">
          <a:xfrm flipH="1">
            <a:off x="2971800" y="4024521"/>
            <a:ext cx="2514600"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14" name="TextBox 13"/>
          <p:cNvSpPr txBox="1"/>
          <p:nvPr/>
        </p:nvSpPr>
        <p:spPr>
          <a:xfrm>
            <a:off x="2895600" y="3200400"/>
            <a:ext cx="3810000" cy="830997"/>
          </a:xfrm>
          <a:prstGeom prst="rect">
            <a:avLst/>
          </a:prstGeom>
          <a:noFill/>
        </p:spPr>
        <p:txBody>
          <a:bodyPr wrap="square" rtlCol="0">
            <a:spAutoFit/>
          </a:bodyPr>
          <a:lstStyle/>
          <a:p>
            <a:r>
              <a:rPr lang="en-US" dirty="0"/>
              <a:t>Something changed,</a:t>
            </a:r>
          </a:p>
          <a:p>
            <a:r>
              <a:rPr lang="en-US" dirty="0"/>
              <a:t>surpassed 50%</a:t>
            </a:r>
          </a:p>
        </p:txBody>
      </p:sp>
    </p:spTree>
    <p:extLst>
      <p:ext uri="{BB962C8B-B14F-4D97-AF65-F5344CB8AC3E}">
        <p14:creationId xmlns:p14="http://schemas.microsoft.com/office/powerpoint/2010/main" val="17305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the Story in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9698232"/>
              </p:ext>
            </p:extLst>
          </p:nvPr>
        </p:nvGraphicFramePr>
        <p:xfrm>
          <a:off x="881063" y="1361440"/>
          <a:ext cx="7729537" cy="4622800"/>
        </p:xfrm>
        <a:graphic>
          <a:graphicData uri="http://schemas.openxmlformats.org/drawingml/2006/table">
            <a:tbl>
              <a:tblPr firstRow="1" bandRow="1">
                <a:tableStyleId>{912C8C85-51F0-491E-9774-3900AFEF0FD7}</a:tableStyleId>
              </a:tblPr>
              <a:tblGrid>
                <a:gridCol w="2014537">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3124200">
                  <a:extLst>
                    <a:ext uri="{9D8B030D-6E8A-4147-A177-3AD203B41FA5}">
                      <a16:colId xmlns:a16="http://schemas.microsoft.com/office/drawing/2014/main" val="20003"/>
                    </a:ext>
                  </a:extLst>
                </a:gridCol>
              </a:tblGrid>
              <a:tr h="370840">
                <a:tc>
                  <a:txBody>
                    <a:bodyPr/>
                    <a:lstStyle/>
                    <a:p>
                      <a:r>
                        <a:rPr lang="en-US" dirty="0">
                          <a:solidFill>
                            <a:schemeClr val="tx1"/>
                          </a:solidFill>
                        </a:rPr>
                        <a:t>Country</a:t>
                      </a:r>
                    </a:p>
                  </a:txBody>
                  <a:tcPr/>
                </a:tc>
                <a:tc>
                  <a:txBody>
                    <a:bodyPr/>
                    <a:lstStyle/>
                    <a:p>
                      <a:r>
                        <a:rPr lang="en-US" dirty="0">
                          <a:solidFill>
                            <a:schemeClr val="tx1"/>
                          </a:solidFill>
                        </a:rPr>
                        <a:t>Survey Year</a:t>
                      </a:r>
                    </a:p>
                  </a:txBody>
                  <a:tcPr/>
                </a:tc>
                <a:tc>
                  <a:txBody>
                    <a:bodyPr/>
                    <a:lstStyle/>
                    <a:p>
                      <a:r>
                        <a:rPr lang="en-US" dirty="0" err="1">
                          <a:solidFill>
                            <a:schemeClr val="tx1"/>
                          </a:solidFill>
                        </a:rPr>
                        <a:t>mCPR</a:t>
                      </a:r>
                      <a:endParaRPr lang="en-US" dirty="0">
                        <a:solidFill>
                          <a:schemeClr val="tx1"/>
                        </a:solidFill>
                      </a:endParaRPr>
                    </a:p>
                  </a:txBody>
                  <a:tcPr/>
                </a:tc>
                <a:tc>
                  <a:txBody>
                    <a:bodyPr/>
                    <a:lstStyle/>
                    <a:p>
                      <a:r>
                        <a:rPr lang="en-US" dirty="0">
                          <a:solidFill>
                            <a:schemeClr val="tx1"/>
                          </a:solidFill>
                        </a:rPr>
                        <a:t>%</a:t>
                      </a:r>
                      <a:r>
                        <a:rPr lang="en-US" baseline="0" dirty="0">
                          <a:solidFill>
                            <a:schemeClr val="tx1"/>
                          </a:solidFill>
                        </a:rPr>
                        <a:t> of Demand for Family Planning (FP) Satisfied with Modern Methods</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r>
                        <a:rPr lang="en-US" dirty="0"/>
                        <a:t>Benin</a:t>
                      </a:r>
                    </a:p>
                  </a:txBody>
                  <a:tcPr/>
                </a:tc>
                <a:tc>
                  <a:txBody>
                    <a:bodyPr/>
                    <a:lstStyle/>
                    <a:p>
                      <a:r>
                        <a:rPr lang="en-US" dirty="0"/>
                        <a:t>2011-2012</a:t>
                      </a:r>
                    </a:p>
                  </a:txBody>
                  <a:tcPr/>
                </a:tc>
                <a:tc>
                  <a:txBody>
                    <a:bodyPr/>
                    <a:lstStyle/>
                    <a:p>
                      <a:r>
                        <a:rPr lang="en-US" dirty="0"/>
                        <a:t>7.9</a:t>
                      </a:r>
                    </a:p>
                  </a:txBody>
                  <a:tcPr/>
                </a:tc>
                <a:tc>
                  <a:txBody>
                    <a:bodyPr/>
                    <a:lstStyle/>
                    <a:p>
                      <a:r>
                        <a:rPr lang="en-US" dirty="0"/>
                        <a:t>17.4</a:t>
                      </a:r>
                    </a:p>
                  </a:txBody>
                  <a:tcPr/>
                </a:tc>
                <a:extLst>
                  <a:ext uri="{0D108BD9-81ED-4DB2-BD59-A6C34878D82A}">
                    <a16:rowId xmlns:a16="http://schemas.microsoft.com/office/drawing/2014/main" val="10001"/>
                  </a:ext>
                </a:extLst>
              </a:tr>
              <a:tr h="370840">
                <a:tc>
                  <a:txBody>
                    <a:bodyPr/>
                    <a:lstStyle/>
                    <a:p>
                      <a:r>
                        <a:rPr lang="en-US" dirty="0"/>
                        <a:t>Burkina Faso</a:t>
                      </a:r>
                    </a:p>
                  </a:txBody>
                  <a:tcPr/>
                </a:tc>
                <a:tc>
                  <a:txBody>
                    <a:bodyPr/>
                    <a:lstStyle/>
                    <a:p>
                      <a:r>
                        <a:rPr lang="en-US" dirty="0"/>
                        <a:t>2010</a:t>
                      </a:r>
                    </a:p>
                  </a:txBody>
                  <a:tcPr/>
                </a:tc>
                <a:tc>
                  <a:txBody>
                    <a:bodyPr/>
                    <a:lstStyle/>
                    <a:p>
                      <a:r>
                        <a:rPr lang="en-US" dirty="0"/>
                        <a:t>15.0</a:t>
                      </a:r>
                    </a:p>
                  </a:txBody>
                  <a:tcPr/>
                </a:tc>
                <a:tc>
                  <a:txBody>
                    <a:bodyPr/>
                    <a:lstStyle/>
                    <a:p>
                      <a:r>
                        <a:rPr lang="en-US" dirty="0"/>
                        <a:t>36.9</a:t>
                      </a:r>
                    </a:p>
                  </a:txBody>
                  <a:tcPr/>
                </a:tc>
                <a:extLst>
                  <a:ext uri="{0D108BD9-81ED-4DB2-BD59-A6C34878D82A}">
                    <a16:rowId xmlns:a16="http://schemas.microsoft.com/office/drawing/2014/main" val="10002"/>
                  </a:ext>
                </a:extLst>
              </a:tr>
              <a:tr h="370840">
                <a:tc>
                  <a:txBody>
                    <a:bodyPr/>
                    <a:lstStyle/>
                    <a:p>
                      <a:r>
                        <a:rPr lang="en-US" dirty="0"/>
                        <a:t>DRC</a:t>
                      </a:r>
                    </a:p>
                  </a:txBody>
                  <a:tcPr/>
                </a:tc>
                <a:tc>
                  <a:txBody>
                    <a:bodyPr/>
                    <a:lstStyle/>
                    <a:p>
                      <a:r>
                        <a:rPr lang="en-US" dirty="0"/>
                        <a:t>2013-2014</a:t>
                      </a:r>
                    </a:p>
                  </a:txBody>
                  <a:tcPr/>
                </a:tc>
                <a:tc>
                  <a:txBody>
                    <a:bodyPr/>
                    <a:lstStyle/>
                    <a:p>
                      <a:r>
                        <a:rPr lang="en-US" dirty="0"/>
                        <a:t>7.8</a:t>
                      </a:r>
                    </a:p>
                  </a:txBody>
                  <a:tcPr/>
                </a:tc>
                <a:tc>
                  <a:txBody>
                    <a:bodyPr/>
                    <a:lstStyle/>
                    <a:p>
                      <a:r>
                        <a:rPr lang="en-US" dirty="0"/>
                        <a:t>16.3</a:t>
                      </a:r>
                    </a:p>
                  </a:txBody>
                  <a:tcPr/>
                </a:tc>
                <a:extLst>
                  <a:ext uri="{0D108BD9-81ED-4DB2-BD59-A6C34878D82A}">
                    <a16:rowId xmlns:a16="http://schemas.microsoft.com/office/drawing/2014/main" val="10003"/>
                  </a:ext>
                </a:extLst>
              </a:tr>
              <a:tr h="370840">
                <a:tc>
                  <a:txBody>
                    <a:bodyPr/>
                    <a:lstStyle/>
                    <a:p>
                      <a:r>
                        <a:rPr lang="en-US" dirty="0"/>
                        <a:t>Cote d’Ivoire</a:t>
                      </a:r>
                    </a:p>
                  </a:txBody>
                  <a:tcPr/>
                </a:tc>
                <a:tc>
                  <a:txBody>
                    <a:bodyPr/>
                    <a:lstStyle/>
                    <a:p>
                      <a:r>
                        <a:rPr lang="en-US" dirty="0"/>
                        <a:t>2011-2012</a:t>
                      </a:r>
                    </a:p>
                  </a:txBody>
                  <a:tcPr/>
                </a:tc>
                <a:tc>
                  <a:txBody>
                    <a:bodyPr/>
                    <a:lstStyle/>
                    <a:p>
                      <a:r>
                        <a:rPr lang="en-US" dirty="0"/>
                        <a:t>12.5</a:t>
                      </a:r>
                    </a:p>
                  </a:txBody>
                  <a:tcPr/>
                </a:tc>
                <a:tc>
                  <a:txBody>
                    <a:bodyPr/>
                    <a:lstStyle/>
                    <a:p>
                      <a:r>
                        <a:rPr lang="en-US" dirty="0"/>
                        <a:t>27.5</a:t>
                      </a:r>
                    </a:p>
                  </a:txBody>
                  <a:tcPr/>
                </a:tc>
                <a:extLst>
                  <a:ext uri="{0D108BD9-81ED-4DB2-BD59-A6C34878D82A}">
                    <a16:rowId xmlns:a16="http://schemas.microsoft.com/office/drawing/2014/main" val="10004"/>
                  </a:ext>
                </a:extLst>
              </a:tr>
              <a:tr h="370840">
                <a:tc>
                  <a:txBody>
                    <a:bodyPr/>
                    <a:lstStyle/>
                    <a:p>
                      <a:r>
                        <a:rPr lang="en-US" dirty="0"/>
                        <a:t>Ghana</a:t>
                      </a:r>
                    </a:p>
                  </a:txBody>
                  <a:tcPr/>
                </a:tc>
                <a:tc>
                  <a:txBody>
                    <a:bodyPr/>
                    <a:lstStyle/>
                    <a:p>
                      <a:r>
                        <a:rPr lang="en-US" dirty="0"/>
                        <a:t>2014</a:t>
                      </a:r>
                    </a:p>
                  </a:txBody>
                  <a:tcPr/>
                </a:tc>
                <a:tc>
                  <a:txBody>
                    <a:bodyPr/>
                    <a:lstStyle/>
                    <a:p>
                      <a:r>
                        <a:rPr lang="en-US" dirty="0"/>
                        <a:t>22.2</a:t>
                      </a:r>
                    </a:p>
                  </a:txBody>
                  <a:tcPr/>
                </a:tc>
                <a:tc>
                  <a:txBody>
                    <a:bodyPr/>
                    <a:lstStyle/>
                    <a:p>
                      <a:r>
                        <a:rPr lang="en-US"/>
                        <a:t>39.2</a:t>
                      </a:r>
                      <a:endParaRPr lang="en-US" dirty="0"/>
                    </a:p>
                  </a:txBody>
                  <a:tcPr/>
                </a:tc>
                <a:extLst>
                  <a:ext uri="{0D108BD9-81ED-4DB2-BD59-A6C34878D82A}">
                    <a16:rowId xmlns:a16="http://schemas.microsoft.com/office/drawing/2014/main" val="10005"/>
                  </a:ext>
                </a:extLst>
              </a:tr>
              <a:tr h="370840">
                <a:tc>
                  <a:txBody>
                    <a:bodyPr/>
                    <a:lstStyle/>
                    <a:p>
                      <a:r>
                        <a:rPr lang="en-US" dirty="0"/>
                        <a:t>Kenya</a:t>
                      </a:r>
                    </a:p>
                  </a:txBody>
                  <a:tcPr/>
                </a:tc>
                <a:tc>
                  <a:txBody>
                    <a:bodyPr/>
                    <a:lstStyle/>
                    <a:p>
                      <a:r>
                        <a:rPr lang="en-US" dirty="0"/>
                        <a:t>2014</a:t>
                      </a:r>
                    </a:p>
                  </a:txBody>
                  <a:tcPr/>
                </a:tc>
                <a:tc>
                  <a:txBody>
                    <a:bodyPr/>
                    <a:lstStyle/>
                    <a:p>
                      <a:r>
                        <a:rPr lang="en-US" dirty="0"/>
                        <a:t>53.2</a:t>
                      </a:r>
                    </a:p>
                  </a:txBody>
                  <a:tcPr/>
                </a:tc>
                <a:tc>
                  <a:txBody>
                    <a:bodyPr/>
                    <a:lstStyle/>
                    <a:p>
                      <a:r>
                        <a:rPr lang="en-US" dirty="0"/>
                        <a:t>70.7</a:t>
                      </a:r>
                    </a:p>
                  </a:txBody>
                  <a:tcPr/>
                </a:tc>
                <a:extLst>
                  <a:ext uri="{0D108BD9-81ED-4DB2-BD59-A6C34878D82A}">
                    <a16:rowId xmlns:a16="http://schemas.microsoft.com/office/drawing/2014/main" val="10006"/>
                  </a:ext>
                </a:extLst>
              </a:tr>
              <a:tr h="370840">
                <a:tc>
                  <a:txBody>
                    <a:bodyPr/>
                    <a:lstStyle/>
                    <a:p>
                      <a:r>
                        <a:rPr lang="en-US" dirty="0"/>
                        <a:t>Rwanda</a:t>
                      </a:r>
                    </a:p>
                  </a:txBody>
                  <a:tcPr/>
                </a:tc>
                <a:tc>
                  <a:txBody>
                    <a:bodyPr/>
                    <a:lstStyle/>
                    <a:p>
                      <a:r>
                        <a:rPr lang="en-US" dirty="0"/>
                        <a:t>2014-2015</a:t>
                      </a:r>
                    </a:p>
                  </a:txBody>
                  <a:tcPr/>
                </a:tc>
                <a:tc>
                  <a:txBody>
                    <a:bodyPr/>
                    <a:lstStyle/>
                    <a:p>
                      <a:r>
                        <a:rPr lang="en-US" dirty="0"/>
                        <a:t>47.5</a:t>
                      </a:r>
                    </a:p>
                  </a:txBody>
                  <a:tcPr/>
                </a:tc>
                <a:tc>
                  <a:txBody>
                    <a:bodyPr/>
                    <a:lstStyle/>
                    <a:p>
                      <a:r>
                        <a:rPr lang="en-US" dirty="0"/>
                        <a:t>65.8</a:t>
                      </a:r>
                    </a:p>
                  </a:txBody>
                  <a:tcPr/>
                </a:tc>
                <a:extLst>
                  <a:ext uri="{0D108BD9-81ED-4DB2-BD59-A6C34878D82A}">
                    <a16:rowId xmlns:a16="http://schemas.microsoft.com/office/drawing/2014/main" val="10007"/>
                  </a:ext>
                </a:extLst>
              </a:tr>
              <a:tr h="370840">
                <a:tc>
                  <a:txBody>
                    <a:bodyPr/>
                    <a:lstStyle/>
                    <a:p>
                      <a:r>
                        <a:rPr lang="en-US" dirty="0"/>
                        <a:t>Tanzania</a:t>
                      </a:r>
                    </a:p>
                  </a:txBody>
                  <a:tcPr/>
                </a:tc>
                <a:tc>
                  <a:txBody>
                    <a:bodyPr/>
                    <a:lstStyle/>
                    <a:p>
                      <a:r>
                        <a:rPr lang="en-US" dirty="0"/>
                        <a:t>2010</a:t>
                      </a:r>
                    </a:p>
                  </a:txBody>
                  <a:tcPr/>
                </a:tc>
                <a:tc>
                  <a:txBody>
                    <a:bodyPr/>
                    <a:lstStyle/>
                    <a:p>
                      <a:r>
                        <a:rPr lang="en-US" dirty="0"/>
                        <a:t>27.4</a:t>
                      </a:r>
                    </a:p>
                  </a:txBody>
                  <a:tcPr/>
                </a:tc>
                <a:tc>
                  <a:txBody>
                    <a:bodyPr/>
                    <a:lstStyle/>
                    <a:p>
                      <a:r>
                        <a:rPr lang="en-US" dirty="0"/>
                        <a:t>48.3</a:t>
                      </a:r>
                    </a:p>
                  </a:txBody>
                  <a:tcPr/>
                </a:tc>
                <a:extLst>
                  <a:ext uri="{0D108BD9-81ED-4DB2-BD59-A6C34878D82A}">
                    <a16:rowId xmlns:a16="http://schemas.microsoft.com/office/drawing/2014/main" val="10008"/>
                  </a:ext>
                </a:extLst>
              </a:tr>
              <a:tr h="370840">
                <a:tc>
                  <a:txBody>
                    <a:bodyPr/>
                    <a:lstStyle/>
                    <a:p>
                      <a:r>
                        <a:rPr lang="en-US" dirty="0"/>
                        <a:t>Zambia</a:t>
                      </a:r>
                    </a:p>
                  </a:txBody>
                  <a:tcPr/>
                </a:tc>
                <a:tc>
                  <a:txBody>
                    <a:bodyPr/>
                    <a:lstStyle/>
                    <a:p>
                      <a:r>
                        <a:rPr lang="en-US" dirty="0"/>
                        <a:t>2013-2014</a:t>
                      </a:r>
                    </a:p>
                  </a:txBody>
                  <a:tcPr/>
                </a:tc>
                <a:tc>
                  <a:txBody>
                    <a:bodyPr/>
                    <a:lstStyle/>
                    <a:p>
                      <a:r>
                        <a:rPr lang="en-US" dirty="0"/>
                        <a:t>44.8</a:t>
                      </a:r>
                    </a:p>
                  </a:txBody>
                  <a:tcPr/>
                </a:tc>
                <a:tc>
                  <a:txBody>
                    <a:bodyPr/>
                    <a:lstStyle/>
                    <a:p>
                      <a:r>
                        <a:rPr lang="en-US" dirty="0"/>
                        <a:t>63.8</a:t>
                      </a:r>
                    </a:p>
                  </a:txBody>
                  <a:tcPr/>
                </a:tc>
                <a:extLst>
                  <a:ext uri="{0D108BD9-81ED-4DB2-BD59-A6C34878D82A}">
                    <a16:rowId xmlns:a16="http://schemas.microsoft.com/office/drawing/2014/main" val="10009"/>
                  </a:ext>
                </a:extLst>
              </a:tr>
              <a:tr h="370840">
                <a:tc>
                  <a:txBody>
                    <a:bodyPr/>
                    <a:lstStyle/>
                    <a:p>
                      <a:r>
                        <a:rPr lang="en-US" dirty="0"/>
                        <a:t>Zimbabwe</a:t>
                      </a:r>
                    </a:p>
                  </a:txBody>
                  <a:tcPr/>
                </a:tc>
                <a:tc>
                  <a:txBody>
                    <a:bodyPr/>
                    <a:lstStyle/>
                    <a:p>
                      <a:r>
                        <a:rPr lang="en-US" dirty="0"/>
                        <a:t>2010-2011</a:t>
                      </a:r>
                    </a:p>
                  </a:txBody>
                  <a:tcPr/>
                </a:tc>
                <a:tc>
                  <a:txBody>
                    <a:bodyPr/>
                    <a:lstStyle/>
                    <a:p>
                      <a:r>
                        <a:rPr lang="en-US" dirty="0"/>
                        <a:t>57.3</a:t>
                      </a:r>
                    </a:p>
                  </a:txBody>
                  <a:tcPr/>
                </a:tc>
                <a:tc>
                  <a:txBody>
                    <a:bodyPr/>
                    <a:lstStyle/>
                    <a:p>
                      <a:r>
                        <a:rPr lang="en-US" dirty="0"/>
                        <a:t>78.3</a:t>
                      </a:r>
                    </a:p>
                  </a:txBody>
                  <a:tcPr/>
                </a:tc>
                <a:extLst>
                  <a:ext uri="{0D108BD9-81ED-4DB2-BD59-A6C34878D82A}">
                    <a16:rowId xmlns:a16="http://schemas.microsoft.com/office/drawing/2014/main" val="10010"/>
                  </a:ext>
                </a:extLst>
              </a:tr>
            </a:tbl>
          </a:graphicData>
        </a:graphic>
      </p:graphicFrame>
      <p:sp>
        <p:nvSpPr>
          <p:cNvPr id="5" name="TextBox 4"/>
          <p:cNvSpPr txBox="1"/>
          <p:nvPr/>
        </p:nvSpPr>
        <p:spPr>
          <a:xfrm>
            <a:off x="3962400" y="6172200"/>
            <a:ext cx="4767262" cy="304800"/>
          </a:xfrm>
          <a:prstGeom prst="rect">
            <a:avLst/>
          </a:prstGeom>
          <a:noFill/>
        </p:spPr>
        <p:txBody>
          <a:bodyPr wrap="square" rtlCol="0">
            <a:spAutoFit/>
          </a:bodyPr>
          <a:lstStyle/>
          <a:p>
            <a:r>
              <a:rPr lang="en-US" sz="1400" dirty="0"/>
              <a:t>Source: Demographic and Health Surveys, Various Years</a:t>
            </a:r>
          </a:p>
        </p:txBody>
      </p:sp>
    </p:spTree>
    <p:extLst>
      <p:ext uri="{BB962C8B-B14F-4D97-AF65-F5344CB8AC3E}">
        <p14:creationId xmlns:p14="http://schemas.microsoft.com/office/powerpoint/2010/main" val="1255582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Story?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54982" y="1292517"/>
            <a:ext cx="3474418" cy="5184483"/>
          </a:xfrm>
        </p:spPr>
      </p:pic>
      <p:cxnSp>
        <p:nvCxnSpPr>
          <p:cNvPr id="5" name="Straight Connector 4"/>
          <p:cNvCxnSpPr/>
          <p:nvPr/>
        </p:nvCxnSpPr>
        <p:spPr bwMode="auto">
          <a:xfrm flipH="1">
            <a:off x="4419600" y="2819400"/>
            <a:ext cx="3957572"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6" name="TextBox 5"/>
          <p:cNvSpPr txBox="1"/>
          <p:nvPr/>
        </p:nvSpPr>
        <p:spPr>
          <a:xfrm>
            <a:off x="5330456" y="1682952"/>
            <a:ext cx="3810000" cy="1200329"/>
          </a:xfrm>
          <a:prstGeom prst="rect">
            <a:avLst/>
          </a:prstGeom>
          <a:noFill/>
        </p:spPr>
        <p:txBody>
          <a:bodyPr wrap="square" rtlCol="0">
            <a:spAutoFit/>
          </a:bodyPr>
          <a:lstStyle/>
          <a:p>
            <a:r>
              <a:rPr lang="en-US" dirty="0"/>
              <a:t>Lower </a:t>
            </a:r>
            <a:r>
              <a:rPr lang="en-US" dirty="0" err="1"/>
              <a:t>mCPR</a:t>
            </a:r>
            <a:r>
              <a:rPr lang="en-US" dirty="0"/>
              <a:t> countries have lower % demand satisfied?</a:t>
            </a:r>
          </a:p>
        </p:txBody>
      </p:sp>
    </p:spTree>
    <p:extLst>
      <p:ext uri="{BB962C8B-B14F-4D97-AF65-F5344CB8AC3E}">
        <p14:creationId xmlns:p14="http://schemas.microsoft.com/office/powerpoint/2010/main" val="892591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0" y="1283609"/>
            <a:ext cx="3505200" cy="5193392"/>
          </a:xfrm>
        </p:spPr>
      </p:pic>
      <p:sp>
        <p:nvSpPr>
          <p:cNvPr id="2" name="Title 1"/>
          <p:cNvSpPr>
            <a:spLocks noGrp="1"/>
          </p:cNvSpPr>
          <p:nvPr>
            <p:ph type="title"/>
          </p:nvPr>
        </p:nvSpPr>
        <p:spPr/>
        <p:txBody>
          <a:bodyPr/>
          <a:lstStyle/>
          <a:p>
            <a:r>
              <a:rPr lang="en-US" dirty="0"/>
              <a:t>What’s the Story?</a:t>
            </a:r>
          </a:p>
        </p:txBody>
      </p:sp>
      <p:cxnSp>
        <p:nvCxnSpPr>
          <p:cNvPr id="5" name="Straight Connector 4"/>
          <p:cNvCxnSpPr/>
          <p:nvPr/>
        </p:nvCxnSpPr>
        <p:spPr bwMode="auto">
          <a:xfrm flipH="1">
            <a:off x="4572000" y="2819400"/>
            <a:ext cx="4005262"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6" name="TextBox 5"/>
          <p:cNvSpPr txBox="1"/>
          <p:nvPr/>
        </p:nvSpPr>
        <p:spPr>
          <a:xfrm>
            <a:off x="4949456" y="1313535"/>
            <a:ext cx="3810000" cy="1569660"/>
          </a:xfrm>
          <a:prstGeom prst="rect">
            <a:avLst/>
          </a:prstGeom>
          <a:noFill/>
        </p:spPr>
        <p:txBody>
          <a:bodyPr wrap="square" rtlCol="0">
            <a:spAutoFit/>
          </a:bodyPr>
          <a:lstStyle/>
          <a:p>
            <a:r>
              <a:rPr lang="en-US" dirty="0"/>
              <a:t>Reordered countries show lower </a:t>
            </a:r>
            <a:r>
              <a:rPr lang="en-US" dirty="0" err="1"/>
              <a:t>mCPR</a:t>
            </a:r>
            <a:r>
              <a:rPr lang="en-US" dirty="0"/>
              <a:t> countries have lower % demand satisfied</a:t>
            </a:r>
          </a:p>
        </p:txBody>
      </p:sp>
    </p:spTree>
    <p:extLst>
      <p:ext uri="{BB962C8B-B14F-4D97-AF65-F5344CB8AC3E}">
        <p14:creationId xmlns:p14="http://schemas.microsoft.com/office/powerpoint/2010/main" val="1645601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Your Audience?</a:t>
            </a:r>
          </a:p>
        </p:txBody>
      </p:sp>
      <p:sp>
        <p:nvSpPr>
          <p:cNvPr id="3" name="Content Placeholder 2"/>
          <p:cNvSpPr>
            <a:spLocks noGrp="1"/>
          </p:cNvSpPr>
          <p:nvPr>
            <p:ph idx="1"/>
          </p:nvPr>
        </p:nvSpPr>
        <p:spPr>
          <a:xfrm>
            <a:off x="847725" y="1447800"/>
            <a:ext cx="7729537" cy="4876800"/>
          </a:xfrm>
        </p:spPr>
        <p:txBody>
          <a:bodyPr/>
          <a:lstStyle/>
          <a:p>
            <a:r>
              <a:rPr lang="en-US" dirty="0"/>
              <a:t>Where are they from? </a:t>
            </a:r>
          </a:p>
          <a:p>
            <a:r>
              <a:rPr lang="en-US" dirty="0"/>
              <a:t>Do they work in the field? In a position of power? </a:t>
            </a:r>
          </a:p>
          <a:p>
            <a:r>
              <a:rPr lang="en-US" dirty="0"/>
              <a:t>What is their demographic? </a:t>
            </a:r>
          </a:p>
          <a:p>
            <a:r>
              <a:rPr lang="en-US" dirty="0"/>
              <a:t>How are they viewing the information? </a:t>
            </a:r>
          </a:p>
          <a:p>
            <a:r>
              <a:rPr lang="en-US" dirty="0"/>
              <a:t>Are they educated? </a:t>
            </a:r>
          </a:p>
          <a:p>
            <a:r>
              <a:rPr lang="en-US" dirty="0"/>
              <a:t>Are they skeptics?</a:t>
            </a:r>
          </a:p>
          <a:p>
            <a:r>
              <a:rPr lang="en-US" sz="4000" b="1" dirty="0"/>
              <a:t>Why should they care? </a:t>
            </a:r>
          </a:p>
        </p:txBody>
      </p:sp>
    </p:spTree>
    <p:extLst>
      <p:ext uri="{BB962C8B-B14F-4D97-AF65-F5344CB8AC3E}">
        <p14:creationId xmlns:p14="http://schemas.microsoft.com/office/powerpoint/2010/main" val="1308785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0" y="1283609"/>
            <a:ext cx="3505200" cy="5193392"/>
          </a:xfrm>
        </p:spPr>
      </p:pic>
      <p:sp>
        <p:nvSpPr>
          <p:cNvPr id="2" name="Title 1"/>
          <p:cNvSpPr>
            <a:spLocks noGrp="1"/>
          </p:cNvSpPr>
          <p:nvPr>
            <p:ph type="title"/>
          </p:nvPr>
        </p:nvSpPr>
        <p:spPr>
          <a:xfrm>
            <a:off x="838200" y="533400"/>
            <a:ext cx="8001000" cy="990600"/>
          </a:xfrm>
        </p:spPr>
        <p:txBody>
          <a:bodyPr/>
          <a:lstStyle/>
          <a:p>
            <a:r>
              <a:rPr lang="en-US" dirty="0"/>
              <a:t>Tailoring Content to Your Audience</a:t>
            </a:r>
          </a:p>
        </p:txBody>
      </p:sp>
    </p:spTree>
    <p:extLst>
      <p:ext uri="{BB962C8B-B14F-4D97-AF65-F5344CB8AC3E}">
        <p14:creationId xmlns:p14="http://schemas.microsoft.com/office/powerpoint/2010/main" val="50047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b="4255"/>
          <a:stretch/>
        </p:blipFill>
        <p:spPr>
          <a:xfrm>
            <a:off x="1752600" y="1828800"/>
            <a:ext cx="6502400" cy="4572000"/>
          </a:xfrm>
          <a:prstGeom prst="rect">
            <a:avLst/>
          </a:prstGeom>
        </p:spPr>
      </p:pic>
      <p:sp>
        <p:nvSpPr>
          <p:cNvPr id="25" name="Rectangle 24"/>
          <p:cNvSpPr/>
          <p:nvPr/>
        </p:nvSpPr>
        <p:spPr bwMode="auto">
          <a:xfrm>
            <a:off x="990600" y="1905000"/>
            <a:ext cx="1970571" cy="3916349"/>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 name="Title 1"/>
          <p:cNvSpPr>
            <a:spLocks noGrp="1"/>
          </p:cNvSpPr>
          <p:nvPr>
            <p:ph type="title"/>
          </p:nvPr>
        </p:nvSpPr>
        <p:spPr>
          <a:xfrm>
            <a:off x="838200" y="533400"/>
            <a:ext cx="8305800" cy="990600"/>
          </a:xfrm>
        </p:spPr>
        <p:txBody>
          <a:bodyPr/>
          <a:lstStyle/>
          <a:p>
            <a:r>
              <a:rPr lang="en-US" dirty="0"/>
              <a:t>Tailoring Content to Your Audience</a:t>
            </a:r>
          </a:p>
        </p:txBody>
      </p:sp>
      <p:sp>
        <p:nvSpPr>
          <p:cNvPr id="13" name="Content Placeholder 2"/>
          <p:cNvSpPr>
            <a:spLocks noGrp="1"/>
          </p:cNvSpPr>
          <p:nvPr>
            <p:ph idx="1"/>
          </p:nvPr>
        </p:nvSpPr>
        <p:spPr>
          <a:xfrm>
            <a:off x="838200" y="1219200"/>
            <a:ext cx="7915275" cy="3962400"/>
          </a:xfrm>
        </p:spPr>
        <p:txBody>
          <a:bodyPr/>
          <a:lstStyle/>
          <a:p>
            <a:pPr marL="0" indent="0">
              <a:buNone/>
            </a:pPr>
            <a:r>
              <a:rPr lang="en-US" dirty="0"/>
              <a:t>Knowledgeable, from Burkina Faso</a:t>
            </a:r>
            <a:endParaRPr lang="is-IS" dirty="0"/>
          </a:p>
        </p:txBody>
      </p:sp>
      <p:sp>
        <p:nvSpPr>
          <p:cNvPr id="11" name="TextBox 10"/>
          <p:cNvSpPr txBox="1"/>
          <p:nvPr/>
        </p:nvSpPr>
        <p:spPr>
          <a:xfrm>
            <a:off x="4882828" y="3897868"/>
            <a:ext cx="4602646" cy="369332"/>
          </a:xfrm>
          <a:prstGeom prst="rect">
            <a:avLst/>
          </a:prstGeom>
          <a:noFill/>
        </p:spPr>
        <p:txBody>
          <a:bodyPr wrap="square" rtlCol="0">
            <a:spAutoFit/>
          </a:bodyPr>
          <a:lstStyle/>
          <a:p>
            <a:r>
              <a:rPr lang="en-US" sz="1800" dirty="0"/>
              <a:t>15%</a:t>
            </a:r>
          </a:p>
        </p:txBody>
      </p:sp>
      <p:sp>
        <p:nvSpPr>
          <p:cNvPr id="15" name="TextBox 14"/>
          <p:cNvSpPr txBox="1"/>
          <p:nvPr/>
        </p:nvSpPr>
        <p:spPr>
          <a:xfrm>
            <a:off x="7702228" y="4229840"/>
            <a:ext cx="2057400" cy="369332"/>
          </a:xfrm>
          <a:prstGeom prst="rect">
            <a:avLst/>
          </a:prstGeom>
          <a:noFill/>
        </p:spPr>
        <p:txBody>
          <a:bodyPr wrap="square" rtlCol="0">
            <a:spAutoFit/>
          </a:bodyPr>
          <a:lstStyle/>
          <a:p>
            <a:r>
              <a:rPr lang="en-US" sz="1800" dirty="0"/>
              <a:t>37%</a:t>
            </a:r>
          </a:p>
        </p:txBody>
      </p:sp>
      <p:sp>
        <p:nvSpPr>
          <p:cNvPr id="16" name="TextBox 15"/>
          <p:cNvSpPr txBox="1"/>
          <p:nvPr/>
        </p:nvSpPr>
        <p:spPr>
          <a:xfrm>
            <a:off x="990600" y="4050268"/>
            <a:ext cx="1981200" cy="400110"/>
          </a:xfrm>
          <a:prstGeom prst="rect">
            <a:avLst/>
          </a:prstGeom>
          <a:solidFill>
            <a:schemeClr val="accent1"/>
          </a:solidFill>
        </p:spPr>
        <p:txBody>
          <a:bodyPr wrap="square" rtlCol="0">
            <a:spAutoFit/>
          </a:bodyPr>
          <a:lstStyle/>
          <a:p>
            <a:pPr algn="r"/>
            <a:r>
              <a:rPr lang="en-US" sz="2000" b="1" dirty="0">
                <a:latin typeface="+mn-lt"/>
                <a:ea typeface="Roboto Slab" charset="0"/>
                <a:cs typeface="Roboto Slab" charset="0"/>
              </a:rPr>
              <a:t>Burkina Faso</a:t>
            </a:r>
          </a:p>
        </p:txBody>
      </p:sp>
      <p:sp>
        <p:nvSpPr>
          <p:cNvPr id="17" name="TextBox 16"/>
          <p:cNvSpPr txBox="1"/>
          <p:nvPr/>
        </p:nvSpPr>
        <p:spPr>
          <a:xfrm>
            <a:off x="1295400" y="3276600"/>
            <a:ext cx="1676400" cy="369332"/>
          </a:xfrm>
          <a:prstGeom prst="rect">
            <a:avLst/>
          </a:prstGeom>
          <a:solidFill>
            <a:schemeClr val="accent1"/>
          </a:solidFill>
        </p:spPr>
        <p:txBody>
          <a:bodyPr wrap="square" rtlCol="0">
            <a:spAutoFit/>
          </a:bodyPr>
          <a:lstStyle/>
          <a:p>
            <a:pPr algn="r"/>
            <a:r>
              <a:rPr lang="en-US" sz="1800" dirty="0">
                <a:latin typeface="+mn-lt"/>
                <a:ea typeface="Roboto Slab" charset="0"/>
                <a:cs typeface="Roboto Slab" charset="0"/>
              </a:rPr>
              <a:t>Cote d’Ivoire</a:t>
            </a:r>
          </a:p>
        </p:txBody>
      </p:sp>
      <p:sp>
        <p:nvSpPr>
          <p:cNvPr id="18" name="TextBox 17"/>
          <p:cNvSpPr txBox="1"/>
          <p:nvPr/>
        </p:nvSpPr>
        <p:spPr>
          <a:xfrm>
            <a:off x="1295400" y="2438400"/>
            <a:ext cx="1676400" cy="369332"/>
          </a:xfrm>
          <a:prstGeom prst="rect">
            <a:avLst/>
          </a:prstGeom>
          <a:solidFill>
            <a:schemeClr val="accent1"/>
          </a:solidFill>
        </p:spPr>
        <p:txBody>
          <a:bodyPr wrap="square" rtlCol="0">
            <a:spAutoFit/>
          </a:bodyPr>
          <a:lstStyle/>
          <a:p>
            <a:pPr algn="r"/>
            <a:r>
              <a:rPr lang="en-US" sz="1800" dirty="0">
                <a:latin typeface="+mn-lt"/>
                <a:ea typeface="Roboto Slab" charset="0"/>
                <a:cs typeface="Roboto Slab" charset="0"/>
              </a:rPr>
              <a:t>Benin</a:t>
            </a:r>
          </a:p>
        </p:txBody>
      </p:sp>
      <p:sp>
        <p:nvSpPr>
          <p:cNvPr id="19" name="TextBox 18"/>
          <p:cNvSpPr txBox="1"/>
          <p:nvPr/>
        </p:nvSpPr>
        <p:spPr>
          <a:xfrm>
            <a:off x="1295400" y="4812268"/>
            <a:ext cx="1676400" cy="369332"/>
          </a:xfrm>
          <a:prstGeom prst="rect">
            <a:avLst/>
          </a:prstGeom>
          <a:solidFill>
            <a:schemeClr val="accent1"/>
          </a:solidFill>
        </p:spPr>
        <p:txBody>
          <a:bodyPr wrap="square" rtlCol="0">
            <a:spAutoFit/>
          </a:bodyPr>
          <a:lstStyle/>
          <a:p>
            <a:pPr algn="r"/>
            <a:r>
              <a:rPr lang="en-US" sz="1800" dirty="0">
                <a:latin typeface="+mn-lt"/>
                <a:ea typeface="Roboto Slab" charset="0"/>
                <a:cs typeface="Roboto Slab" charset="0"/>
              </a:rPr>
              <a:t>Ghana</a:t>
            </a:r>
          </a:p>
        </p:txBody>
      </p:sp>
      <p:sp>
        <p:nvSpPr>
          <p:cNvPr id="21" name="TextBox 20"/>
          <p:cNvSpPr txBox="1"/>
          <p:nvPr/>
        </p:nvSpPr>
        <p:spPr>
          <a:xfrm>
            <a:off x="2438400" y="6047601"/>
            <a:ext cx="685800" cy="276999"/>
          </a:xfrm>
          <a:prstGeom prst="rect">
            <a:avLst/>
          </a:prstGeom>
          <a:solidFill>
            <a:schemeClr val="accent1"/>
          </a:solidFill>
        </p:spPr>
        <p:txBody>
          <a:bodyPr wrap="square" rtlCol="0">
            <a:spAutoFit/>
          </a:bodyPr>
          <a:lstStyle/>
          <a:p>
            <a:r>
              <a:rPr lang="en-US" sz="1200" dirty="0" err="1">
                <a:latin typeface="+mn-lt"/>
                <a:ea typeface="Roboto Slab" charset="0"/>
                <a:cs typeface="Roboto Slab" charset="0"/>
              </a:rPr>
              <a:t>mCPR</a:t>
            </a:r>
            <a:endParaRPr lang="en-US" sz="1200" dirty="0">
              <a:latin typeface="+mn-lt"/>
              <a:ea typeface="Roboto Slab" charset="0"/>
              <a:cs typeface="Roboto Slab" charset="0"/>
            </a:endParaRPr>
          </a:p>
        </p:txBody>
      </p:sp>
      <p:sp>
        <p:nvSpPr>
          <p:cNvPr id="22" name="TextBox 21"/>
          <p:cNvSpPr txBox="1"/>
          <p:nvPr/>
        </p:nvSpPr>
        <p:spPr>
          <a:xfrm>
            <a:off x="3333428" y="6047600"/>
            <a:ext cx="4743772" cy="276999"/>
          </a:xfrm>
          <a:prstGeom prst="rect">
            <a:avLst/>
          </a:prstGeom>
          <a:solidFill>
            <a:schemeClr val="accent1"/>
          </a:solidFill>
        </p:spPr>
        <p:txBody>
          <a:bodyPr wrap="square" rtlCol="0">
            <a:spAutoFit/>
          </a:bodyPr>
          <a:lstStyle/>
          <a:p>
            <a:r>
              <a:rPr lang="en-US" sz="1200" dirty="0">
                <a:latin typeface="+mn-lt"/>
                <a:ea typeface="Roboto Slab" charset="0"/>
                <a:cs typeface="Roboto Slab" charset="0"/>
              </a:rPr>
              <a:t>Percent of Demand for </a:t>
            </a:r>
            <a:r>
              <a:rPr lang="en-US" sz="1200">
                <a:latin typeface="+mn-lt"/>
                <a:ea typeface="Roboto Slab" charset="0"/>
                <a:cs typeface="Roboto Slab" charset="0"/>
              </a:rPr>
              <a:t>FP Satisfied with Modern Methods</a:t>
            </a:r>
            <a:endParaRPr lang="en-US" sz="1200" dirty="0">
              <a:latin typeface="+mn-lt"/>
              <a:ea typeface="Roboto Slab" charset="0"/>
              <a:cs typeface="Roboto Slab" charset="0"/>
            </a:endParaRPr>
          </a:p>
        </p:txBody>
      </p:sp>
      <p:sp>
        <p:nvSpPr>
          <p:cNvPr id="23" name="TextBox 22"/>
          <p:cNvSpPr txBox="1"/>
          <p:nvPr/>
        </p:nvSpPr>
        <p:spPr>
          <a:xfrm>
            <a:off x="3409628" y="5513572"/>
            <a:ext cx="4743772" cy="307777"/>
          </a:xfrm>
          <a:prstGeom prst="rect">
            <a:avLst/>
          </a:prstGeom>
          <a:solidFill>
            <a:schemeClr val="accent1"/>
          </a:solidFill>
        </p:spPr>
        <p:txBody>
          <a:bodyPr wrap="square" rtlCol="0">
            <a:spAutoFit/>
          </a:bodyPr>
          <a:lstStyle/>
          <a:p>
            <a:r>
              <a:rPr lang="en-US" sz="1400">
                <a:latin typeface="+mn-lt"/>
                <a:ea typeface="Roboto Slab" charset="0"/>
                <a:cs typeface="Roboto Slab" charset="0"/>
              </a:rPr>
              <a:t>5         10         15         20         25         30         35 </a:t>
            </a:r>
            <a:endParaRPr lang="en-US" sz="1200" dirty="0">
              <a:latin typeface="+mn-lt"/>
              <a:ea typeface="Roboto Slab" charset="0"/>
              <a:cs typeface="Roboto Slab" charset="0"/>
            </a:endParaRPr>
          </a:p>
        </p:txBody>
      </p:sp>
      <p:sp>
        <p:nvSpPr>
          <p:cNvPr id="24" name="TextBox 23"/>
          <p:cNvSpPr txBox="1"/>
          <p:nvPr/>
        </p:nvSpPr>
        <p:spPr>
          <a:xfrm>
            <a:off x="2667000" y="5559623"/>
            <a:ext cx="324172" cy="307777"/>
          </a:xfrm>
          <a:prstGeom prst="rect">
            <a:avLst/>
          </a:prstGeom>
          <a:solidFill>
            <a:schemeClr val="accent1"/>
          </a:solidFill>
        </p:spPr>
        <p:txBody>
          <a:bodyPr wrap="square" rtlCol="0">
            <a:spAutoFit/>
          </a:bodyPr>
          <a:lstStyle/>
          <a:p>
            <a:pPr algn="r"/>
            <a:r>
              <a:rPr lang="en-US" sz="1400">
                <a:latin typeface="+mn-lt"/>
                <a:ea typeface="Roboto Slab" charset="0"/>
                <a:cs typeface="Roboto Slab" charset="0"/>
              </a:rPr>
              <a:t>0</a:t>
            </a:r>
            <a:endParaRPr lang="en-US" sz="1200" dirty="0">
              <a:latin typeface="+mn-lt"/>
              <a:ea typeface="Roboto Slab" charset="0"/>
              <a:cs typeface="Roboto Slab" charset="0"/>
            </a:endParaRPr>
          </a:p>
        </p:txBody>
      </p:sp>
    </p:spTree>
    <p:extLst>
      <p:ext uri="{BB962C8B-B14F-4D97-AF65-F5344CB8AC3E}">
        <p14:creationId xmlns:p14="http://schemas.microsoft.com/office/powerpoint/2010/main" val="1819060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a:t>
            </a:r>
            <a:r>
              <a:rPr lang="en-US" dirty="0"/>
              <a:t>: Data Visualization</a:t>
            </a:r>
          </a:p>
        </p:txBody>
      </p:sp>
      <p:sp>
        <p:nvSpPr>
          <p:cNvPr id="3" name="Content Placeholder 2"/>
          <p:cNvSpPr>
            <a:spLocks noGrp="1"/>
          </p:cNvSpPr>
          <p:nvPr>
            <p:ph idx="1"/>
          </p:nvPr>
        </p:nvSpPr>
        <p:spPr>
          <a:xfrm>
            <a:off x="847725" y="1676400"/>
            <a:ext cx="8067675" cy="4648200"/>
          </a:xfrm>
        </p:spPr>
        <p:txBody>
          <a:bodyPr/>
          <a:lstStyle/>
          <a:p>
            <a:r>
              <a:rPr lang="en-US" dirty="0" err="1"/>
              <a:t>Nontext</a:t>
            </a:r>
            <a:r>
              <a:rPr lang="en-US" dirty="0"/>
              <a:t>-based display of data that enhances the understanding of that data</a:t>
            </a:r>
          </a:p>
          <a:p>
            <a:pPr lvl="1"/>
            <a:r>
              <a:rPr lang="en-US" dirty="0"/>
              <a:t>Speed</a:t>
            </a:r>
          </a:p>
          <a:p>
            <a:pPr lvl="1"/>
            <a:r>
              <a:rPr lang="en-US" dirty="0"/>
              <a:t>Comprehension</a:t>
            </a:r>
          </a:p>
          <a:p>
            <a:pPr lvl="1"/>
            <a:r>
              <a:rPr lang="en-US" dirty="0"/>
              <a:t>Appeal</a:t>
            </a:r>
          </a:p>
          <a:p>
            <a:pPr lvl="1"/>
            <a:r>
              <a:rPr lang="en-US" dirty="0"/>
              <a:t>Retention</a:t>
            </a:r>
          </a:p>
          <a:p>
            <a:r>
              <a:rPr lang="en-US" dirty="0"/>
              <a:t>Identify the story</a:t>
            </a:r>
          </a:p>
          <a:p>
            <a:r>
              <a:rPr lang="en-US" dirty="0"/>
              <a:t>Consider audience</a:t>
            </a:r>
          </a:p>
          <a:p>
            <a:r>
              <a:rPr lang="en-US" dirty="0"/>
              <a:t>Don’t misrepresent the data</a:t>
            </a:r>
          </a:p>
        </p:txBody>
      </p:sp>
    </p:spTree>
    <p:extLst>
      <p:ext uri="{BB962C8B-B14F-4D97-AF65-F5344CB8AC3E}">
        <p14:creationId xmlns:p14="http://schemas.microsoft.com/office/powerpoint/2010/main" val="2798423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b667bbbcd25276da16f1e3948579508d67ae"/>
</p:tagLst>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
      <a:clrScheme name="Bold Stripes 3">
        <a:dk1>
          <a:srgbClr val="000000"/>
        </a:dk1>
        <a:lt1>
          <a:srgbClr val="EAEAEA"/>
        </a:lt1>
        <a:dk2>
          <a:srgbClr val="6B4E49"/>
        </a:dk2>
        <a:lt2>
          <a:srgbClr val="EAEAEA"/>
        </a:lt2>
        <a:accent1>
          <a:srgbClr val="FFFFFF"/>
        </a:accent1>
        <a:accent2>
          <a:srgbClr val="DDDDDD"/>
        </a:accent2>
        <a:accent3>
          <a:srgbClr val="F3F3F3"/>
        </a:accent3>
        <a:accent4>
          <a:srgbClr val="000000"/>
        </a:accent4>
        <a:accent5>
          <a:srgbClr val="FFFFFF"/>
        </a:accent5>
        <a:accent6>
          <a:srgbClr val="C8C8C8"/>
        </a:accent6>
        <a:hlink>
          <a:srgbClr val="76544E"/>
        </a:hlink>
        <a:folHlink>
          <a:srgbClr val="D05124"/>
        </a:folHlink>
      </a:clrScheme>
      <a:clrMap bg1="lt1" tx1="dk1" bg2="lt2" tx2="dk2" accent1="accent1" accent2="accent2" accent3="accent3" accent4="accent4" accent5="accent5" accent6="accent6" hlink="hlink" folHlink="folHlink"/>
    </a:extraClrScheme>
    <a:extraClrScheme>
      <a:clrScheme name="Bold Stripes 4">
        <a:dk1>
          <a:srgbClr val="000000"/>
        </a:dk1>
        <a:lt1>
          <a:srgbClr val="EAEAEA"/>
        </a:lt1>
        <a:dk2>
          <a:srgbClr val="6B4E49"/>
        </a:dk2>
        <a:lt2>
          <a:srgbClr val="EAEAEA"/>
        </a:lt2>
        <a:accent1>
          <a:srgbClr val="FFFFFF"/>
        </a:accent1>
        <a:accent2>
          <a:srgbClr val="DDDDDD"/>
        </a:accent2>
        <a:accent3>
          <a:srgbClr val="F3F3F3"/>
        </a:accent3>
        <a:accent4>
          <a:srgbClr val="000000"/>
        </a:accent4>
        <a:accent5>
          <a:srgbClr val="FFFFFF"/>
        </a:accent5>
        <a:accent6>
          <a:srgbClr val="C8C8C8"/>
        </a:accent6>
        <a:hlink>
          <a:srgbClr val="76544E"/>
        </a:hlink>
        <a:folHlink>
          <a:srgbClr val="2E73C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ACE Data Visualization Module_v4" id="{30BD4BBE-1673-1640-B8D3-CA3AB008E173}" vid="{4B62809F-F1BF-F74F-9552-585B82BDF227}"/>
    </a:ext>
  </a:extLst>
</a:theme>
</file>

<file path=ppt/theme/theme2.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themeOverride>
</file>

<file path=docProps/app.xml><?xml version="1.0" encoding="utf-8"?>
<Properties xmlns="http://schemas.openxmlformats.org/officeDocument/2006/extended-properties" xmlns:vt="http://schemas.openxmlformats.org/officeDocument/2006/docPropsVTypes">
  <Template/>
  <TotalTime>8902</TotalTime>
  <Words>4726</Words>
  <Application>Microsoft Office PowerPoint</Application>
  <PresentationFormat>On-screen Show (4:3)</PresentationFormat>
  <Paragraphs>318</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Arial Black</vt:lpstr>
      <vt:lpstr>Wingdings</vt:lpstr>
      <vt:lpstr>Bold Stripes</vt:lpstr>
      <vt:lpstr> Visualizing Data Part One: What, Why, and How to Start</vt:lpstr>
      <vt:lpstr>Goals of the Presentation</vt:lpstr>
      <vt:lpstr>PowerPoint Presentation</vt:lpstr>
      <vt:lpstr>Name the Data Visualization</vt:lpstr>
      <vt:lpstr>PowerPoint Presentation</vt:lpstr>
      <vt:lpstr>Defining the Medium</vt:lpstr>
      <vt:lpstr>Name the Data Visualization (Revisited)</vt:lpstr>
      <vt:lpstr>Data Visualization vs. Infographic</vt:lpstr>
      <vt:lpstr>What Google Thinks</vt:lpstr>
      <vt:lpstr>Example of infographic</vt:lpstr>
      <vt:lpstr>Data visualization example</vt:lpstr>
      <vt:lpstr>Data visualization example 2</vt:lpstr>
      <vt:lpstr>PowerPoint Presentation</vt:lpstr>
      <vt:lpstr>Basic Data Visualizations</vt:lpstr>
      <vt:lpstr>Other types </vt:lpstr>
      <vt:lpstr>PowerPoint Presentation</vt:lpstr>
      <vt:lpstr>Speed</vt:lpstr>
      <vt:lpstr>Comprehension</vt:lpstr>
      <vt:lpstr>Appeal</vt:lpstr>
      <vt:lpstr>Retention</vt:lpstr>
      <vt:lpstr>World Population Data Before Visualization</vt:lpstr>
      <vt:lpstr>World Population Data After Visualization</vt:lpstr>
      <vt:lpstr>PowerPoint Presentation</vt:lpstr>
      <vt:lpstr>A Good Data Visualization</vt:lpstr>
      <vt:lpstr>Common Mistakes With Data Accuracy</vt:lpstr>
      <vt:lpstr>Truncated Axis (before)</vt:lpstr>
      <vt:lpstr>Truncated Axis (after)</vt:lpstr>
      <vt:lpstr>Activity: What’s Wrong Here?</vt:lpstr>
      <vt:lpstr>Identifying the Story in Data</vt:lpstr>
      <vt:lpstr>What’s the Story?</vt:lpstr>
      <vt:lpstr>What’s the Story?</vt:lpstr>
      <vt:lpstr>Identifying the Story in Data</vt:lpstr>
      <vt:lpstr>What’s the Story?</vt:lpstr>
      <vt:lpstr>What’s the Story?</vt:lpstr>
      <vt:lpstr>Who is Your Audience?</vt:lpstr>
      <vt:lpstr>Tailoring Content to Your Audience</vt:lpstr>
      <vt:lpstr>Tailoring Content to Your Audience</vt:lpstr>
      <vt:lpstr>Summary: Data Visualization</vt:lpstr>
    </vt:vector>
  </TitlesOfParts>
  <Company>Paul Geary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Michele Winowitch</dc:creator>
  <cp:lastModifiedBy>Nancy Matuszak</cp:lastModifiedBy>
  <cp:revision>188</cp:revision>
  <cp:lastPrinted>2016-09-19T23:49:38Z</cp:lastPrinted>
  <dcterms:created xsi:type="dcterms:W3CDTF">2016-08-19T18:25:39Z</dcterms:created>
  <dcterms:modified xsi:type="dcterms:W3CDTF">2018-12-12T22:38:37Z</dcterms:modified>
</cp:coreProperties>
</file>